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4ADAC-539F-4518-B2BE-F2EE96CCF833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C18A2-955E-4B80-A278-D5458A443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C18A2-955E-4B80-A278-D5458A44334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A7719A4-C185-4AF4-A51B-7BC3B89B2E0E}" type="datetimeFigureOut">
              <a:rPr lang="ru-RU" smtClean="0"/>
              <a:pPr/>
              <a:t>28.03.2009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32840F-6D50-4AB8-828E-AE3E7A7FD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&#1051;&#1102;&#1073;&#1086;&#1074;&#1100;%20&#1043;&#1088;&#1080;&#1075;&#1086;&#1088;&#1100;&#1077;&#1074;&#1085;&#1072;\&#1052;&#1086;&#1080;%20&#1076;&#1086;&#1082;&#1091;&#1084;&#1077;&#1085;&#1090;&#1099;\&#1040;&#1088;&#1093;&#1080;&#1074;%20ZIP%20-%20WinRAR.zi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/>
              <a:t>ТЕСТ</a:t>
            </a:r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714500"/>
            <a:ext cx="8858250" cy="3611563"/>
          </a:xfrm>
        </p:spPr>
        <p:txBody>
          <a:bodyPr/>
          <a:lstStyle/>
          <a:p>
            <a:pPr lvl="2"/>
            <a:r>
              <a:rPr lang="ru-RU" sz="4600" dirty="0"/>
              <a:t>ТЕМА: </a:t>
            </a:r>
            <a:r>
              <a:rPr lang="ru-RU" sz="8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«ОБРАЩЕНИЕ»</a:t>
            </a:r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4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4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0" grpId="0"/>
      <p:bldP spid="2140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0724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/>
              <a:t>1.Обращение – это: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2"/>
            <a:ext cx="8143900" cy="56323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а) слова, выраженные одушевленным именем существительным в именительном падеже;</a:t>
            </a:r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  <a:hlinkClick r:id="" action="ppaction://noaction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б) слова, служащие для выражения отношения говорящего к адресату;</a:t>
            </a:r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  <a:hlinkClick r:id="" action="ppaction://noaction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в) слово (или сочетание слов), называющее того, к кому обращаются с речью.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43900" cy="14630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 В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этом предложении имеется обращение: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4422"/>
            <a:ext cx="8675688" cy="5643578"/>
          </a:xfrm>
        </p:spPr>
        <p:txBody>
          <a:bodyPr/>
          <a:lstStyle/>
          <a:p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sz="3600" b="1" u="sng" dirty="0">
                <a:solidFill>
                  <a:schemeClr val="accent5">
                    <a:lumMod val="50000"/>
                  </a:schemeClr>
                </a:solidFill>
              </a:rPr>
              <a:t>а)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Оделись пеленою туч </a:t>
            </a: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    Кавказа спящие вершины.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600" b="1" u="sng" dirty="0">
                <a:solidFill>
                  <a:schemeClr val="accent5">
                    <a:lumMod val="50000"/>
                  </a:schemeClr>
                </a:solidFill>
              </a:rPr>
              <a:t>б)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Под грозной бронёй ты не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ведаешь ран.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в)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Позволь себя, несчастный,</a:t>
            </a: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   К груди прижать в последний раз.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86842" cy="150017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3. В </a:t>
            </a:r>
            <a:r>
              <a:rPr lang="ru-RU" sz="2800" dirty="0"/>
              <a:t>этом предложении обращение стоит в начале предложения и отделяется запятой(запятые не расставлены):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57364"/>
            <a:ext cx="8715404" cy="50006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 dirty="0">
                <a:latin typeface="Book Antiqua" pitchFamily="18" charset="0"/>
                <a:hlinkClick r:id="" action="ppaction://noaction"/>
              </a:rPr>
              <a:t>а) Что же ты моя старушка </a:t>
            </a:r>
          </a:p>
          <a:p>
            <a:pPr>
              <a:buFont typeface="Wingdings" pitchFamily="2" charset="2"/>
              <a:buNone/>
            </a:pPr>
            <a:r>
              <a:rPr lang="ru-RU" sz="3600" b="1" dirty="0">
                <a:latin typeface="Book Antiqua" pitchFamily="18" charset="0"/>
                <a:hlinkClick r:id="" action="ppaction://noaction"/>
              </a:rPr>
              <a:t>  </a:t>
            </a:r>
            <a:r>
              <a:rPr lang="ru-RU" sz="3600" b="1" dirty="0" smtClean="0">
                <a:latin typeface="Book Antiqua" pitchFamily="18" charset="0"/>
                <a:hlinkClick r:id="" action="ppaction://noaction"/>
              </a:rPr>
              <a:t> </a:t>
            </a:r>
            <a:r>
              <a:rPr lang="ru-RU" sz="3600" b="1" dirty="0">
                <a:latin typeface="Book Antiqua" pitchFamily="18" charset="0"/>
                <a:hlinkClick r:id="" action="ppaction://noaction"/>
              </a:rPr>
              <a:t>Приумолкла у окна?</a:t>
            </a:r>
            <a:endParaRPr lang="ru-RU" sz="3600" b="1" dirty="0">
              <a:latin typeface="Book Antiqu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latin typeface="Book Antiqua" pitchFamily="18" charset="0"/>
                <a:hlinkClick r:id="" action="ppaction://noaction"/>
              </a:rPr>
              <a:t>б)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Мой милый как несправедливы</a:t>
            </a: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Твои ревнивые мечты.</a:t>
            </a: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в) Отступник света, друг природы,</a:t>
            </a: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Покинул он родной предел.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72462" cy="14287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4. Укажите </a:t>
            </a:r>
            <a:r>
              <a:rPr lang="ru-RU" sz="3200" dirty="0"/>
              <a:t>предложение, в составе которого есть обращение: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9416"/>
            <a:ext cx="8429652" cy="52485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а)Свобода! Он одной тебя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Ещё искал в пустынном мире.</a:t>
            </a:r>
            <a:endParaRPr lang="ru-RU" sz="4000" b="1" u="sng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4000" b="1" u="sng" dirty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б) </a:t>
            </a: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Враги! Давно ли друг от друга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Их жажда крови отвела?</a:t>
            </a:r>
          </a:p>
          <a:p>
            <a:pPr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в) Осада! Приступ! Злые волны,</a:t>
            </a:r>
          </a:p>
          <a:p>
            <a:pPr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Как воры, лезут в окна.</a:t>
            </a:r>
            <a:endParaRPr lang="ru-RU" sz="4000" b="1" u="sng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43900" cy="14630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400" dirty="0" smtClean="0"/>
              <a:t>5. Укажите </a:t>
            </a:r>
            <a:r>
              <a:rPr lang="ru-RU" sz="3400" dirty="0"/>
              <a:t>предложение, в составе которого есть обращения: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9416"/>
            <a:ext cx="8858280" cy="524858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4000" b="1" dirty="0">
                <a:hlinkClick r:id="rId3" action="ppaction://hlinksldjump"/>
              </a:rPr>
              <a:t>а</a:t>
            </a:r>
            <a:r>
              <a:rPr lang="ru-RU" sz="4000" b="1" u="sng" dirty="0">
                <a:solidFill>
                  <a:schemeClr val="accent5">
                    <a:lumMod val="50000"/>
                  </a:schemeClr>
                </a:solidFill>
                <a:hlinkClick r:id="rId3" action="ppaction://hlinksldjump"/>
              </a:rPr>
              <a:t>) </a:t>
            </a: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Волшебный край! 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    Там в стары годы,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Сатиры смелый властелин,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Блистал Фонвизин…</a:t>
            </a:r>
            <a:endParaRPr lang="ru-RU" sz="4000" b="1" u="sng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4000" b="1" dirty="0">
                <a:hlinkClick r:id="rId4" action="ppaction://hlinksldjump"/>
              </a:rPr>
              <a:t>б) </a:t>
            </a: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О мощный властелин судьбы!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Не так ли ты над самой бездной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На высоте, уздой железной</a:t>
            </a:r>
          </a:p>
          <a:p>
            <a:pPr>
              <a:buFont typeface="Wingdings" pitchFamily="2" charset="2"/>
              <a:buNone/>
            </a:pPr>
            <a:r>
              <a:rPr lang="ru-RU" sz="4000" b="1" u="sng" dirty="0" smtClean="0">
                <a:solidFill>
                  <a:schemeClr val="accent5">
                    <a:lumMod val="50000"/>
                  </a:schemeClr>
                </a:solidFill>
              </a:rPr>
              <a:t>Россию поднял на дыбы?</a:t>
            </a:r>
            <a:endParaRPr lang="ru-RU" sz="40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43900" cy="14630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6. Укажите </a:t>
            </a:r>
            <a:r>
              <a:rPr lang="ru-RU" sz="2400" dirty="0"/>
              <a:t>предложение, в котором неверно определены знаками препинания границы распространенных обращений: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9416"/>
            <a:ext cx="8215338" cy="52485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 dirty="0">
                <a:hlinkClick r:id="" action="ppaction://noaction"/>
              </a:rPr>
              <a:t>а</a:t>
            </a:r>
            <a:r>
              <a:rPr lang="ru-RU" sz="3600" b="1" u="sng" dirty="0">
                <a:solidFill>
                  <a:schemeClr val="accent5">
                    <a:lumMod val="50000"/>
                  </a:schemeClr>
                </a:solidFill>
                <a:hlinkClick r:id="" action="ppaction://noaction"/>
              </a:rPr>
              <a:t>)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Простите мирные, долины,</a:t>
            </a: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И вы знакомых гор, вершины.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>
                <a:hlinkClick r:id="" action="ppaction://noaction"/>
              </a:rPr>
              <a:t>б) Приветствую тебя, </a:t>
            </a:r>
            <a:r>
              <a:rPr lang="ru-RU" sz="3600" b="1" dirty="0" smtClean="0">
                <a:hlinkClick r:id="" action="ppaction://noaction"/>
              </a:rPr>
              <a:t>пустынный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hlinkClick r:id="" action="ppaction://noaction"/>
              </a:rPr>
              <a:t>                                       уголок,  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hlinkClick r:id="" action="ppaction://noaction"/>
              </a:rPr>
              <a:t>приют </a:t>
            </a:r>
            <a:r>
              <a:rPr lang="ru-RU" sz="3600" b="1" dirty="0">
                <a:hlinkClick r:id="" action="ppaction://noaction"/>
              </a:rPr>
              <a:t>спокойствия, трудов </a:t>
            </a:r>
            <a:r>
              <a:rPr lang="ru-RU" sz="3600" b="1" dirty="0" smtClean="0">
                <a:hlinkClick r:id="" action="ppaction://noaction"/>
              </a:rPr>
              <a:t>и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hlinkClick r:id="" action="ppaction://noaction"/>
              </a:rPr>
              <a:t>                             вдохновенья.</a:t>
            </a:r>
            <a:endParaRPr lang="ru-RU" sz="3600" b="1" dirty="0">
              <a:hlinkClick r:id="" action="ppaction://noaction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>
                <a:hlinkClick r:id="" action="ppaction://noaction"/>
              </a:rPr>
              <a:t>в) </a:t>
            </a:r>
            <a:r>
              <a:rPr lang="ru-RU" sz="3600" b="1" dirty="0" smtClean="0">
                <a:hlinkClick r:id="" action="ppaction://noaction"/>
              </a:rPr>
              <a:t>Прощай, мой товарищ, мой верный слуга.</a:t>
            </a:r>
            <a:endParaRPr lang="ru-RU" sz="3600" b="1" dirty="0"/>
          </a:p>
        </p:txBody>
      </p:sp>
      <p:sp>
        <p:nvSpPr>
          <p:cNvPr id="4" name="Управляющая кнопка: в начало 3">
            <a:hlinkClick r:id="rId2" action="ppaction://hlinkfile" highlightClick="1"/>
          </p:cNvPr>
          <p:cNvSpPr/>
          <p:nvPr/>
        </p:nvSpPr>
        <p:spPr bwMode="auto">
          <a:xfrm>
            <a:off x="7286644" y="6429372"/>
            <a:ext cx="714380" cy="428628"/>
          </a:xfrm>
          <a:prstGeom prst="actionButtonBeginning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218</TotalTime>
  <Words>315</Words>
  <Application>Microsoft Office PowerPoint</Application>
  <PresentationFormat>Экран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ТЕСТ</vt:lpstr>
      <vt:lpstr>Слайд 2</vt:lpstr>
      <vt:lpstr>2. В этом предложении имеется обращение:</vt:lpstr>
      <vt:lpstr>3. В этом предложении обращение стоит в начале предложения и отделяется запятой(запятые не расставлены):</vt:lpstr>
      <vt:lpstr>4. Укажите предложение, в составе которого есть обращение:</vt:lpstr>
      <vt:lpstr>5. Укажите предложение, в составе которого есть обращения:</vt:lpstr>
      <vt:lpstr>6. Укажите предложение, в котором неверно определены знаками препинания границы распространенных обращений: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</dc:title>
  <dc:creator>Тимофеева</dc:creator>
  <cp:lastModifiedBy>Тимофеева</cp:lastModifiedBy>
  <cp:revision>26</cp:revision>
  <dcterms:created xsi:type="dcterms:W3CDTF">2009-03-23T18:18:11Z</dcterms:created>
  <dcterms:modified xsi:type="dcterms:W3CDTF">2009-03-28T13:04:22Z</dcterms:modified>
</cp:coreProperties>
</file>