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CC66"/>
    <a:srgbClr val="E8BC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26992-02C6-4404-958A-F1B049C43E2A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41422-A6F2-46F6-8E7D-524365A0AE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42E9-6FBB-444D-B14E-6C671F1AD1CC}" type="datetimeFigureOut">
              <a:rPr lang="ru-RU" smtClean="0"/>
              <a:pPr/>
              <a:t>09.04.2011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25AD-538B-46D5-9094-985408A95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Прямоугольник 104"/>
          <p:cNvSpPr/>
          <p:nvPr/>
        </p:nvSpPr>
        <p:spPr>
          <a:xfrm>
            <a:off x="0" y="4365104"/>
            <a:ext cx="3059832" cy="2492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" name="Рисунок 49" descr="путигра - ре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  <p:pic>
        <p:nvPicPr>
          <p:cNvPr id="51" name="Рисунок 50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03848" y="2852936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3" name="Рисунок 52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16016" y="3933056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4" name="Рисунок 53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03848" y="4437112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5" name="Рисунок 54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148064" y="4725144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8" name="Рисунок 57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87824" y="3573016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6" name="Рисунок 65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860032" y="3068960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7" name="Рисунок 66" descr="листья растени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FF8"/>
              </a:clrFrom>
              <a:clrTo>
                <a:srgbClr val="F8FF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851920" y="2348880"/>
            <a:ext cx="936104" cy="447702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4" name="Выноска-облако 83"/>
          <p:cNvSpPr/>
          <p:nvPr/>
        </p:nvSpPr>
        <p:spPr>
          <a:xfrm rot="11405810" flipH="1">
            <a:off x="968371" y="1482698"/>
            <a:ext cx="2529701" cy="1008112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Горизонтальный свиток 92"/>
          <p:cNvSpPr/>
          <p:nvPr/>
        </p:nvSpPr>
        <p:spPr>
          <a:xfrm>
            <a:off x="827584" y="-315416"/>
            <a:ext cx="6840760" cy="1728192"/>
          </a:xfrm>
          <a:prstGeom prst="horizontalScroll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Выноска-облако 93"/>
          <p:cNvSpPr/>
          <p:nvPr/>
        </p:nvSpPr>
        <p:spPr>
          <a:xfrm rot="10109965">
            <a:off x="5742058" y="1559198"/>
            <a:ext cx="2305342" cy="1134335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3347864" y="404664"/>
            <a:ext cx="240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Начало реки</a:t>
            </a:r>
            <a:endParaRPr lang="ru-RU" sz="24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3688" y="1772816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Исток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1916832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Устье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0" y="404664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Место, куда река впадает</a:t>
            </a:r>
            <a:endParaRPr lang="ru-RU" sz="24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8184" y="1844824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Приток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44208" y="1916832"/>
            <a:ext cx="989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Устье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404664"/>
            <a:ext cx="4633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Затопляемая часть русла</a:t>
            </a:r>
            <a:endParaRPr lang="ru-RU" sz="24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35696" y="1916832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Пойма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6176" y="1844824"/>
            <a:ext cx="1939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Водораздел</a:t>
            </a:r>
            <a:endParaRPr lang="ru-R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35696" y="404664"/>
            <a:ext cx="481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Главная река с притоками</a:t>
            </a:r>
            <a:endParaRPr lang="ru-RU" sz="24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9" name="Подзаголовок 17"/>
          <p:cNvSpPr txBox="1">
            <a:spLocks/>
          </p:cNvSpPr>
          <p:nvPr/>
        </p:nvSpPr>
        <p:spPr>
          <a:xfrm>
            <a:off x="1403648" y="1700808"/>
            <a:ext cx="1728192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Речная система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19672" y="0"/>
            <a:ext cx="5742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Углубление, выработанное постоянным водным потоком</a:t>
            </a:r>
            <a:r>
              <a:rPr lang="ru-RU" sz="2400" b="1" dirty="0" smtClean="0">
                <a:latin typeface="Arial Black" pitchFamily="34" charset="0"/>
              </a:rPr>
              <a:t/>
            </a:r>
            <a:br>
              <a:rPr lang="ru-RU" sz="2400" b="1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75656" y="1844824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Русло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5616" y="1844824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Долина реки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3" name="Подзаголовок 17"/>
          <p:cNvSpPr txBox="1">
            <a:spLocks/>
          </p:cNvSpPr>
          <p:nvPr/>
        </p:nvSpPr>
        <p:spPr>
          <a:xfrm>
            <a:off x="6300192" y="1700808"/>
            <a:ext cx="1584176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Речной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 бассейн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18864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Территория, с которой в реку стекают поверхностные и подземные воды</a:t>
            </a:r>
            <a:endParaRPr lang="ru-RU" sz="2400" b="1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331640" y="260648"/>
            <a:ext cx="5958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Arial Black" pitchFamily="34" charset="0"/>
              </a:rPr>
              <a:t>Площадки на склонах речных долин, ограниченные уступами</a:t>
            </a:r>
            <a:endParaRPr lang="ru-RU" sz="2400" i="1" dirty="0">
              <a:solidFill>
                <a:srgbClr val="C00000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8316416" y="6093296"/>
            <a:ext cx="576064" cy="576064"/>
            <a:chOff x="7884368" y="6093296"/>
            <a:chExt cx="576064" cy="576064"/>
          </a:xfrm>
        </p:grpSpPr>
        <p:sp>
          <p:nvSpPr>
            <p:cNvPr id="36" name="Равнобедренный треугольник 35"/>
            <p:cNvSpPr/>
            <p:nvPr/>
          </p:nvSpPr>
          <p:spPr>
            <a:xfrm>
              <a:off x="7884368" y="6093296"/>
              <a:ext cx="576064" cy="576064"/>
            </a:xfrm>
            <a:prstGeom prst="triangle">
              <a:avLst/>
            </a:prstGeom>
            <a:solidFill>
              <a:srgbClr val="FFFF00"/>
            </a:solidFill>
            <a:ln w="381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 rot="10800000" flipH="1">
              <a:off x="8028384" y="6453336"/>
              <a:ext cx="288032" cy="216024"/>
            </a:xfrm>
            <a:prstGeom prst="triangl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6" name="Рисунок 45" descr="f57dff64549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156176" y="3861048"/>
            <a:ext cx="1980146" cy="208823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6444208" y="1844824"/>
            <a:ext cx="1055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Русло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28184" y="1844824"/>
            <a:ext cx="13997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Терраса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19672" y="1628800"/>
            <a:ext cx="1512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Бассейн реки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28184" y="1844824"/>
            <a:ext cx="1512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Терраса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grpSp>
        <p:nvGrpSpPr>
          <p:cNvPr id="73" name="Группа 72"/>
          <p:cNvGrpSpPr/>
          <p:nvPr/>
        </p:nvGrpSpPr>
        <p:grpSpPr>
          <a:xfrm>
            <a:off x="-1476672" y="6021288"/>
            <a:ext cx="9129729" cy="836712"/>
            <a:chOff x="0" y="6021288"/>
            <a:chExt cx="8650814" cy="836712"/>
          </a:xfrm>
        </p:grpSpPr>
        <p:sp>
          <p:nvSpPr>
            <p:cNvPr id="59" name="Волна 58"/>
            <p:cNvSpPr/>
            <p:nvPr/>
          </p:nvSpPr>
          <p:spPr>
            <a:xfrm>
              <a:off x="0" y="6021288"/>
              <a:ext cx="7675472" cy="836712"/>
            </a:xfrm>
            <a:prstGeom prst="wave">
              <a:avLst/>
            </a:prstGeom>
            <a:solidFill>
              <a:srgbClr val="FFFF0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cene3d>
              <a:camera prst="perspectiveFront" fov="5100000">
                <a:rot lat="0" lon="2100000" rev="0"/>
              </a:camera>
              <a:lightRig rig="flood" dir="t">
                <a:rot lat="0" lon="0" rev="13800000"/>
              </a:lightRig>
            </a:scene3d>
            <a:sp3d extrusionH="107950" prstMaterial="plastic">
              <a:bevelT w="82550" h="63500" prst="divot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99211" y="6093296"/>
              <a:ext cx="72516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i="1" dirty="0" smtClean="0">
                  <a:ln>
                    <a:solidFill>
                      <a:schemeClr val="accent2">
                        <a:lumMod val="75000"/>
                      </a:schemeClr>
                    </a:solidFill>
                  </a:ln>
                  <a:solidFill>
                    <a:srgbClr val="FF9900"/>
                  </a:solidFill>
                  <a:latin typeface="Arial Black" pitchFamily="34" charset="0"/>
                </a:rPr>
                <a:t>Игра «Помоги проплыть кораблику!»</a:t>
              </a:r>
              <a:endParaRPr lang="ru-RU" sz="2800" i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9900"/>
                </a:solidFill>
                <a:latin typeface="Arial Black" pitchFamily="34" charset="0"/>
              </a:endParaRPr>
            </a:p>
          </p:txBody>
        </p:sp>
      </p:grpSp>
      <p:sp>
        <p:nvSpPr>
          <p:cNvPr id="62" name="Овал 61"/>
          <p:cNvSpPr/>
          <p:nvPr/>
        </p:nvSpPr>
        <p:spPr>
          <a:xfrm>
            <a:off x="4860032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4427984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292080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652120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6084168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6444208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6876256" y="6497960"/>
            <a:ext cx="360040" cy="3600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6104 C -0.02413 0.06428 -0.06145 0.06913 -0.09704 0.0585 C -0.10486 0.05619 -0.11163 0.05064 -0.11892 0.04647 C -0.12812 0.04116 -0.14027 0.03561 -0.14809 0.02705 C -0.15416 0.02035 -0.15208 0.01965 -0.15885 0.01503 C -0.16354 0.01179 -0.16857 0.00994 -0.17343 0.00763 C -0.17517 0.00671 -0.17899 0.00532 -0.17899 0.00555 " pathEditMode="relative" rAng="0" ptsTypes="ffffffA">
                                      <p:cBhvr>
                                        <p:cTn id="2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99 0.00555 C -0.21406 0.0222 -0.25364 0.01225 -0.28993 0.00324 C -0.30885 -0.01387 -0.27986 0.0111 -0.3026 -0.00393 C -0.31562 -0.01249 -0.31232 -0.0141 -0.32621 -0.0185 C -0.33368 -0.02497 -0.34132 -0.02775 -0.34982 -0.03075 C -0.35937 -0.04324 -0.36284 -0.03584 -0.37361 -0.04277 " pathEditMode="relative" ptsTypes="fffffA">
                                      <p:cBhvr>
                                        <p:cTn id="24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361 -0.04277 C -0.36823 -0.05341 -0.35903 -0.05387 -0.35 -0.05711 C -0.33264 -0.06335 -0.3151 -0.0689 -0.29722 -0.07167 C -0.2901 -0.07491 -0.28246 -0.07583 -0.27535 -0.07907 C -0.27326 -0.08 -0.27187 -0.08254 -0.26996 -0.08393 C -0.26823 -0.08508 -0.26632 -0.08554 -0.26441 -0.08624 C -0.2592 -0.09109 -0.25295 -0.09271 -0.24809 -0.09826 C -0.24618 -0.10057 -0.24496 -0.10404 -0.24271 -0.10566 C -0.24062 -0.10728 -0.23785 -0.10705 -0.23541 -0.10797 C -0.22569 -0.11167 -0.21528 -0.11398 -0.20625 -0.12023 " pathEditMode="relative" rAng="0" ptsTypes="fffffffffA">
                                      <p:cBhvr>
                                        <p:cTn id="25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24 -0.12023 C -0.21111 -0.14058 -0.22256 -0.14012 -0.23715 -0.1422 C -0.29305 -0.16255 -0.21249 -0.1348 -0.37343 -0.14937 C -0.38315 -0.15029 -0.38854 -0.16879 -0.39895 -0.16879 " pathEditMode="relative" ptsTypes="fffA">
                                      <p:cBhvr>
                                        <p:cTn id="26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895 -0.16878 C -0.38732 -0.19237 -0.34791 -0.18959 -0.33159 -0.19052 C -0.32447 -0.19699 -0.31614 -0.20161 -0.30798 -0.20508 C -0.29635 -0.21549 -0.29461 -0.21664 -0.28072 -0.21965 C -0.27222 -0.2252 -0.25642 -0.24 -0.24618 -0.24138 C -0.23715 -0.24277 -0.22795 -0.243 -0.21892 -0.24393 C -0.21249 -0.2467 -0.19895 -0.24878 -0.19895 -0.24878 " pathEditMode="relative" ptsTypes="ffffffA">
                                      <p:cBhvr>
                                        <p:cTn id="27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95 -0.24855 C -0.23767 -0.24763 -0.27656 -0.2474 -0.31527 -0.24601 C -0.33767 -0.24509 -0.35989 -0.23884 -0.38246 -0.23884 " pathEditMode="relative" rAng="0" ptsTypes="ffA">
                                      <p:cBhvr>
                                        <p:cTn id="28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9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246 -0.23885 C -0.38784 -0.24902 -0.38576 -0.2518 -0.38055 -0.26104 C -0.37482 -0.2807 -0.36423 -0.2911 -0.34948 -0.30289 C -0.34444 -0.30706 -0.33888 -0.31052 -0.33385 -0.31469 C -0.33211 -0.31607 -0.32864 -0.31862 -0.32864 -0.31839 C -0.32743 -0.3207 -0.32621 -0.32255 -0.32517 -0.32463 C -0.32448 -0.32648 -0.32343 -0.33041 -0.32343 -0.33018 " pathEditMode="relative" rAng="0" ptsTypes="ffffffA">
                                      <p:cBhvr>
                                        <p:cTn id="29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84" grpId="1" animBg="1"/>
      <p:bldP spid="93" grpId="1" animBg="1"/>
      <p:bldP spid="94" grpId="1" animBg="1"/>
      <p:bldP spid="72" grpId="0"/>
      <p:bldP spid="72" grpId="1"/>
      <p:bldP spid="20" grpId="0"/>
      <p:bldP spid="20" grpId="1"/>
      <p:bldP spid="20" grpId="2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1"/>
      <p:bldP spid="33" grpId="2"/>
      <p:bldP spid="34" grpId="0"/>
      <p:bldP spid="34" grpId="1"/>
      <p:bldP spid="35" grpId="0"/>
      <p:bldP spid="35" grpId="1"/>
      <p:bldP spid="43" grpId="0"/>
      <p:bldP spid="43" grpId="1"/>
      <p:bldP spid="45" grpId="0"/>
      <p:bldP spid="45" grpId="1"/>
      <p:bldP spid="47" grpId="0"/>
      <p:bldP spid="47" grpId="1"/>
      <p:bldP spid="48" grpId="0"/>
      <p:bldP spid="48" grpId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8" grpId="0" animBg="1"/>
      <p:bldP spid="68" grpId="1" animBg="1"/>
      <p:bldP spid="69" grpId="0" animBg="1"/>
      <p:bldP spid="69" grpId="1" animBg="1"/>
      <p:bldP spid="71" grpId="0" animBg="1"/>
      <p:bldP spid="7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C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2674</TotalTime>
  <Words>64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Екатерина</cp:lastModifiedBy>
  <cp:revision>259</cp:revision>
  <dcterms:created xsi:type="dcterms:W3CDTF">2011-01-10T19:23:32Z</dcterms:created>
  <dcterms:modified xsi:type="dcterms:W3CDTF">2011-04-09T06:25:07Z</dcterms:modified>
</cp:coreProperties>
</file>