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57" r:id="rId4"/>
    <p:sldId id="258" r:id="rId5"/>
    <p:sldId id="259" r:id="rId6"/>
    <p:sldId id="266" r:id="rId7"/>
    <p:sldId id="267" r:id="rId8"/>
    <p:sldId id="270" r:id="rId9"/>
    <p:sldId id="268" r:id="rId10"/>
    <p:sldId id="271" r:id="rId11"/>
    <p:sldId id="272" r:id="rId12"/>
    <p:sldId id="273" r:id="rId13"/>
    <p:sldId id="269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092E5AF-D83A-41CD-957C-8CD60A81BDAD}" type="datetimeFigureOut">
              <a:rPr lang="ru-RU" smtClean="0"/>
              <a:pPr/>
              <a:t>11.10.2010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F810F47-49C7-429E-8586-D3234E973B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E5AF-D83A-41CD-957C-8CD60A81BDAD}" type="datetimeFigureOut">
              <a:rPr lang="ru-RU" smtClean="0"/>
              <a:pPr/>
              <a:t>11.10.2010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0F47-49C7-429E-8586-D3234E973B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E5AF-D83A-41CD-957C-8CD60A81BDAD}" type="datetimeFigureOut">
              <a:rPr lang="ru-RU" smtClean="0"/>
              <a:pPr/>
              <a:t>11.10.2010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0F47-49C7-429E-8586-D3234E973B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92E5AF-D83A-41CD-957C-8CD60A81BDAD}" type="datetimeFigureOut">
              <a:rPr lang="ru-RU" smtClean="0"/>
              <a:pPr/>
              <a:t>11.10.2010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810F47-49C7-429E-8586-D3234E973B0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092E5AF-D83A-41CD-957C-8CD60A81BDAD}" type="datetimeFigureOut">
              <a:rPr lang="ru-RU" smtClean="0"/>
              <a:pPr/>
              <a:t>11.10.2010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F810F47-49C7-429E-8586-D3234E973B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E5AF-D83A-41CD-957C-8CD60A81BDAD}" type="datetimeFigureOut">
              <a:rPr lang="ru-RU" smtClean="0"/>
              <a:pPr/>
              <a:t>11.10.2010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0F47-49C7-429E-8586-D3234E973B0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E5AF-D83A-41CD-957C-8CD60A81BDAD}" type="datetimeFigureOut">
              <a:rPr lang="ru-RU" smtClean="0"/>
              <a:pPr/>
              <a:t>11.10.2010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0F47-49C7-429E-8586-D3234E973B0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92E5AF-D83A-41CD-957C-8CD60A81BDAD}" type="datetimeFigureOut">
              <a:rPr lang="ru-RU" smtClean="0"/>
              <a:pPr/>
              <a:t>11.10.2010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810F47-49C7-429E-8586-D3234E973B0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E5AF-D83A-41CD-957C-8CD60A81BDAD}" type="datetimeFigureOut">
              <a:rPr lang="ru-RU" smtClean="0"/>
              <a:pPr/>
              <a:t>11.10.2010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0F47-49C7-429E-8586-D3234E973B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92E5AF-D83A-41CD-957C-8CD60A81BDAD}" type="datetimeFigureOut">
              <a:rPr lang="ru-RU" smtClean="0"/>
              <a:pPr/>
              <a:t>11.10.2010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810F47-49C7-429E-8586-D3234E973B0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92E5AF-D83A-41CD-957C-8CD60A81BDAD}" type="datetimeFigureOut">
              <a:rPr lang="ru-RU" smtClean="0"/>
              <a:pPr/>
              <a:t>11.10.2010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810F47-49C7-429E-8586-D3234E973B0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92E5AF-D83A-41CD-957C-8CD60A81BDAD}" type="datetimeFigureOut">
              <a:rPr lang="ru-RU" smtClean="0"/>
              <a:pPr/>
              <a:t>11.10.2010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810F47-49C7-429E-8586-D3234E973B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0"/>
            <a:ext cx="6172200" cy="1571636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6000" i="1" dirty="0" smtClean="0">
                <a:solidFill>
                  <a:srgbClr val="FF0000"/>
                </a:solidFill>
              </a:rPr>
              <a:t>ВИТАМИНЫ</a:t>
            </a:r>
            <a:endParaRPr lang="ru-RU" sz="6000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1500174"/>
            <a:ext cx="6286544" cy="2660170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  </a:t>
            </a:r>
            <a:r>
              <a:rPr lang="ru-RU" sz="2400" dirty="0" smtClean="0"/>
              <a:t>Витамины</a:t>
            </a:r>
            <a:r>
              <a:rPr lang="ru-RU" sz="2400" b="0" dirty="0" smtClean="0"/>
              <a:t> – биологически активные органические соединения относительно простого строения и разнообразной химической природы, необходимые в малых количествах для нормальной жизнедеятельности организмов. </a:t>
            </a:r>
            <a:endParaRPr lang="ru-RU" sz="2400" b="0" i="1" dirty="0"/>
          </a:p>
        </p:txBody>
      </p:sp>
      <p:pic>
        <p:nvPicPr>
          <p:cNvPr id="4" name="Рисунок 3" descr="vitamin 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4429132"/>
            <a:ext cx="4857784" cy="1957383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ru-RU" b="1" dirty="0" smtClean="0">
                <a:solidFill>
                  <a:srgbClr val="FF0000"/>
                </a:solidFill>
              </a:rPr>
              <a:t>Жирорастворимые витамины:                                                                    А,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en-US" b="1" dirty="0" smtClean="0">
                <a:solidFill>
                  <a:srgbClr val="FF0000"/>
                </a:solidFill>
              </a:rPr>
              <a:t>  E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en-US" b="1" dirty="0" smtClean="0">
                <a:solidFill>
                  <a:srgbClr val="FF0000"/>
                </a:solidFill>
              </a:rPr>
              <a:t>  K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en-US" b="1" dirty="0" smtClean="0">
                <a:solidFill>
                  <a:srgbClr val="FF0000"/>
                </a:solidFill>
              </a:rPr>
              <a:t>  P</a:t>
            </a:r>
            <a:r>
              <a:rPr lang="ru-RU" b="1" dirty="0" smtClean="0">
                <a:solidFill>
                  <a:srgbClr val="FF0000"/>
                </a:solidFill>
              </a:rPr>
              <a:t>. 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Витамин А – </a:t>
            </a:r>
            <a:r>
              <a:rPr lang="ru-RU" b="1" dirty="0" err="1" smtClean="0"/>
              <a:t>ретинол</a:t>
            </a:r>
            <a:r>
              <a:rPr lang="ru-RU" b="1" dirty="0" smtClean="0"/>
              <a:t>. </a:t>
            </a:r>
          </a:p>
          <a:p>
            <a:r>
              <a:rPr lang="ru-RU" dirty="0" smtClean="0"/>
              <a:t>При недостатке в пище витамина А снижается устойчивость эпителиальных тканей, происходит ороговение эпителия, роговицы глаза(слепота). Происходит  нарушение сумеречного зрения, </a:t>
            </a:r>
            <a:r>
              <a:rPr lang="ru-RU" smtClean="0"/>
              <a:t>понижается сопротивляемость, </a:t>
            </a:r>
            <a:r>
              <a:rPr lang="ru-RU" dirty="0" smtClean="0"/>
              <a:t>организма к </a:t>
            </a:r>
            <a:r>
              <a:rPr lang="ru-RU" smtClean="0"/>
              <a:t>инфекционным заболеваниям, </a:t>
            </a:r>
            <a:r>
              <a:rPr lang="ru-RU" dirty="0" smtClean="0"/>
              <a:t>н</a:t>
            </a:r>
            <a:r>
              <a:rPr lang="ru-RU" smtClean="0"/>
              <a:t>арушения </a:t>
            </a:r>
            <a:r>
              <a:rPr lang="ru-RU" dirty="0" smtClean="0"/>
              <a:t>роста.</a:t>
            </a:r>
          </a:p>
          <a:p>
            <a:r>
              <a:rPr lang="ru-RU" dirty="0" smtClean="0"/>
              <a:t>Содержится витамин А в продуктах животного происхождения: печени, яйцах, коровьем масле, молоке, сыре.</a:t>
            </a:r>
          </a:p>
          <a:p>
            <a:r>
              <a:rPr lang="ru-RU" dirty="0" smtClean="0"/>
              <a:t>Образуется в теле человека из провитамина 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85842"/>
            <a:ext cx="7467600" cy="7858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/>
          <a:lstStyle/>
          <a:p>
            <a:r>
              <a:rPr lang="ru-RU" dirty="0" smtClean="0"/>
              <a:t>Витамин </a:t>
            </a:r>
            <a:r>
              <a:rPr lang="en-US" dirty="0" smtClean="0"/>
              <a:t>D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Витамин</a:t>
            </a:r>
            <a:r>
              <a:rPr lang="en-US" dirty="0" smtClean="0"/>
              <a:t>D</a:t>
            </a:r>
            <a:r>
              <a:rPr lang="ru-RU" dirty="0" smtClean="0"/>
              <a:t> необходим для формирования скелета, при его недостатке развивается рахит: кости теряют прочность и искривляются, снижается тонус мышц, организм становится менее устойчивым к инфекционным заболеваниям.</a:t>
            </a:r>
          </a:p>
          <a:p>
            <a:endParaRPr lang="ru-RU" dirty="0" smtClean="0"/>
          </a:p>
          <a:p>
            <a:r>
              <a:rPr lang="ru-RU" dirty="0" smtClean="0"/>
              <a:t>Большое количество витамина </a:t>
            </a:r>
            <a:r>
              <a:rPr lang="en-US" dirty="0" smtClean="0"/>
              <a:t>D</a:t>
            </a:r>
            <a:r>
              <a:rPr lang="ru-RU" dirty="0" smtClean="0"/>
              <a:t> содержится в жире, печени, яичном желтке. Витамин </a:t>
            </a:r>
            <a:r>
              <a:rPr lang="en-US" dirty="0" smtClean="0"/>
              <a:t>D</a:t>
            </a:r>
            <a:r>
              <a:rPr lang="ru-RU" dirty="0" smtClean="0"/>
              <a:t> – один из витаминов, способных синтезироваться в организме.</a:t>
            </a:r>
            <a:endParaRPr lang="ru-RU" dirty="0"/>
          </a:p>
        </p:txBody>
      </p:sp>
      <p:pic>
        <p:nvPicPr>
          <p:cNvPr id="4" name="Рисунок 3" descr="560px-Ergocalciferol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4643446"/>
            <a:ext cx="2428892" cy="16382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857280"/>
            <a:ext cx="7467600" cy="857280"/>
          </a:xfrm>
        </p:spPr>
        <p:txBody>
          <a:bodyPr/>
          <a:lstStyle/>
          <a:p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/>
          <a:lstStyle/>
          <a:p>
            <a:r>
              <a:rPr lang="ru-RU" b="1" dirty="0" smtClean="0"/>
              <a:t>Витамин Е.</a:t>
            </a:r>
          </a:p>
          <a:p>
            <a:endParaRPr lang="ru-RU" dirty="0" smtClean="0"/>
          </a:p>
          <a:p>
            <a:r>
              <a:rPr lang="ru-RU" dirty="0" smtClean="0"/>
              <a:t>При недостатке нарушается нормальная деятельность половых желез, нервно – мышечной системы, понижается действия на организм витамина А.</a:t>
            </a:r>
          </a:p>
          <a:p>
            <a:endParaRPr lang="ru-RU" dirty="0" smtClean="0"/>
          </a:p>
          <a:p>
            <a:r>
              <a:rPr lang="ru-RU" dirty="0" smtClean="0"/>
              <a:t>Витамин Е содержится в витаминах А и </a:t>
            </a:r>
            <a:r>
              <a:rPr lang="en-US" dirty="0" smtClean="0"/>
              <a:t>D</a:t>
            </a:r>
            <a:r>
              <a:rPr lang="ru-RU" dirty="0" smtClean="0"/>
              <a:t>, пшеничных отрубях, прорастающих семенах, растительных маслах, желтке куриного яйца. </a:t>
            </a:r>
            <a:endParaRPr lang="ru-RU" dirty="0"/>
          </a:p>
        </p:txBody>
      </p:sp>
      <p:pic>
        <p:nvPicPr>
          <p:cNvPr id="5" name="Рисунок 4" descr="evit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4572008"/>
            <a:ext cx="3429024" cy="21478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967297" flipV="1">
            <a:off x="568519" y="-532807"/>
            <a:ext cx="7467600" cy="60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/>
          <a:lstStyle/>
          <a:p>
            <a:r>
              <a:rPr lang="ru-RU" b="1" dirty="0" smtClean="0"/>
              <a:t>Р – цитрин</a:t>
            </a:r>
          </a:p>
          <a:p>
            <a:endParaRPr lang="ru-RU" dirty="0" smtClean="0"/>
          </a:p>
          <a:p>
            <a:r>
              <a:rPr lang="ru-RU" dirty="0" smtClean="0"/>
              <a:t>Витамин Р содержится в плодах цитрусовых растений, шиповника, красного перца и других растительных продуктах .</a:t>
            </a:r>
          </a:p>
          <a:p>
            <a:endParaRPr lang="ru-RU" dirty="0" smtClean="0"/>
          </a:p>
          <a:p>
            <a:r>
              <a:rPr lang="ru-RU" dirty="0" smtClean="0"/>
              <a:t>При недостатке нарушается проницаемость стенок кровеносных сосудов, происходит кровоизлияния.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Значение витаминов.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1.Витамины входят в состав активных центров многих ферментов и участвуют в регуляции биохимических и физиологических процессов.</a:t>
            </a:r>
          </a:p>
          <a:p>
            <a:r>
              <a:rPr lang="ru-RU" dirty="0" smtClean="0"/>
              <a:t>2.Способствуют укреплению здоровья, увеличивают сопротивляемость организма к простудным и инфекционным заболеваниям, повышают работоспособность.</a:t>
            </a:r>
          </a:p>
          <a:p>
            <a:r>
              <a:rPr lang="ru-RU" dirty="0" smtClean="0"/>
              <a:t>Недостаток витаминов ведет к нарушению обмена веществ- </a:t>
            </a:r>
            <a:r>
              <a:rPr lang="ru-RU" b="1" dirty="0" smtClean="0"/>
              <a:t>гиповитаминозу</a:t>
            </a:r>
            <a:r>
              <a:rPr lang="ru-RU" dirty="0" smtClean="0"/>
              <a:t>, а отсутствие витаминов </a:t>
            </a:r>
            <a:r>
              <a:rPr lang="ru-RU" b="1" dirty="0" smtClean="0"/>
              <a:t>– авитаминозу.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-1188751"/>
            <a:ext cx="5643602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7467600" cy="5902472"/>
          </a:xfrm>
        </p:spPr>
        <p:txBody>
          <a:bodyPr>
            <a:normAutofit/>
          </a:bodyPr>
          <a:lstStyle/>
          <a:p>
            <a:r>
              <a:rPr lang="ru-RU" b="1" dirty="0" smtClean="0"/>
              <a:t>В 1880 </a:t>
            </a:r>
            <a:r>
              <a:rPr lang="ru-RU" dirty="0" smtClean="0"/>
              <a:t>году русский исследователь </a:t>
            </a:r>
            <a:r>
              <a:rPr lang="ru-RU" b="1" dirty="0" smtClean="0"/>
              <a:t>Н.И.Лунин </a:t>
            </a:r>
            <a:r>
              <a:rPr lang="ru-RU" dirty="0" smtClean="0"/>
              <a:t>экспериментировал с молодыми мышами, одну группу он кормил натуральным молоком, а другую - искусственно приготовленной смесью, состоящей из очищенных белков, жира, сахара и минеральных солей  с добавлением воды. Мыши первой группы нормально развивались и хорошо себя чувствовали, второй – отставали в росте, отличались малой подвижностью и затем погибали. Эти опыты позволили ученому сделать вывод, что в натуральных продуктах имеются какие – то вещества, находящиеся в незначительных количествах, жизненно необходимые для организмов. 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7554" y="4143380"/>
            <a:ext cx="4786346" cy="2571768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/>
              <a:t>   </a:t>
            </a:r>
            <a:endParaRPr lang="ru-RU" sz="2800" i="1" dirty="0"/>
          </a:p>
        </p:txBody>
      </p:sp>
      <p:pic>
        <p:nvPicPr>
          <p:cNvPr id="4" name="Содержимое 3" descr="lunin_m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14546" y="142852"/>
            <a:ext cx="3857652" cy="4572032"/>
          </a:xfrm>
        </p:spPr>
      </p:pic>
      <p:sp>
        <p:nvSpPr>
          <p:cNvPr id="5" name="Прямоугольник 4"/>
          <p:cNvSpPr/>
          <p:nvPr/>
        </p:nvSpPr>
        <p:spPr>
          <a:xfrm>
            <a:off x="1214414" y="4627353"/>
            <a:ext cx="75724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 </a:t>
            </a:r>
            <a:r>
              <a:rPr lang="ru-RU" sz="2800" b="1" i="1" dirty="0" smtClean="0"/>
              <a:t>В 1880 </a:t>
            </a:r>
            <a:r>
              <a:rPr lang="ru-RU" sz="2800" i="1" dirty="0" smtClean="0"/>
              <a:t>году русским врачом </a:t>
            </a:r>
            <a:r>
              <a:rPr lang="ru-RU" sz="2800" b="1" i="1" dirty="0" smtClean="0"/>
              <a:t>Н.И.Луниным</a:t>
            </a:r>
            <a:r>
              <a:rPr lang="ru-RU" sz="2800" i="1" dirty="0" smtClean="0"/>
              <a:t> были открыты </a:t>
            </a:r>
            <a:r>
              <a:rPr lang="ru-RU" sz="2800" b="1" i="1" dirty="0" smtClean="0"/>
              <a:t>витамины.</a:t>
            </a:r>
            <a:endParaRPr lang="ru-RU" sz="2800" b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1000108"/>
            <a:ext cx="4857784" cy="5286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В 1912 году польский ученый К. Функ  выделил из отрубей риса препарат, который излечил кур от заболеваний расстройства движений, паралича конечностей.           Определяя его химическую природу, Функ обнаружил в нем аминную группу и предложил названия витамин, т. е. жизненный амин(от лат.</a:t>
            </a:r>
            <a:r>
              <a:rPr lang="en-US" sz="2700" b="1" dirty="0" smtClean="0"/>
              <a:t>VITA </a:t>
            </a:r>
            <a:r>
              <a:rPr lang="ru-RU" sz="2700" b="1" dirty="0" smtClean="0"/>
              <a:t>–ЖИЗНЬ).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i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200px-Casimir_Funk_0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857232"/>
            <a:ext cx="3214710" cy="4857784"/>
          </a:xfrm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Известно около 50 витаминов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643050"/>
            <a:ext cx="7896228" cy="4973778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  </a:t>
            </a:r>
            <a:r>
              <a:rPr lang="ru-RU" sz="3200" dirty="0" smtClean="0"/>
              <a:t>Витамины делят на две группы</a:t>
            </a:r>
          </a:p>
          <a:p>
            <a:pPr algn="ctr">
              <a:buNone/>
            </a:pPr>
            <a:r>
              <a:rPr lang="ru-RU" sz="2800" i="1" dirty="0" err="1" smtClean="0"/>
              <a:t>Водорастворимые</a:t>
            </a:r>
            <a:r>
              <a:rPr lang="ru-RU" sz="2800" i="1" dirty="0" smtClean="0"/>
              <a:t>     Жирорастворимые     </a:t>
            </a:r>
            <a:endParaRPr lang="ru-RU" sz="2800" i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280650" y="2719954"/>
            <a:ext cx="547694" cy="3941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5715008" y="2643182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Рисунок 5" descr="жир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3357562"/>
            <a:ext cx="4288160" cy="2071701"/>
          </a:xfrm>
          <a:prstGeom prst="rect">
            <a:avLst/>
          </a:prstGeom>
        </p:spPr>
      </p:pic>
      <p:pic>
        <p:nvPicPr>
          <p:cNvPr id="8" name="Рисунок 7" descr="vitamin 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429000"/>
            <a:ext cx="3429056" cy="2286016"/>
          </a:xfrm>
          <a:prstGeom prst="rect">
            <a:avLst/>
          </a:prstGeom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467600" cy="1143000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       </a:t>
            </a:r>
            <a:r>
              <a:rPr lang="ru-RU" b="1" u="sng" dirty="0" err="1" smtClean="0">
                <a:solidFill>
                  <a:srgbClr val="FF0000"/>
                </a:solidFill>
              </a:rPr>
              <a:t>Водорастворимые</a:t>
            </a:r>
            <a:r>
              <a:rPr lang="ru-RU" b="1" u="sng" dirty="0" smtClean="0">
                <a:solidFill>
                  <a:srgbClr val="FF0000"/>
                </a:solidFill>
              </a:rPr>
              <a:t> витамины -                                                         С,  В,  РР,  Н.                          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i="1" dirty="0" smtClean="0"/>
              <a:t> </a:t>
            </a:r>
            <a:r>
              <a:rPr lang="ru-RU" b="1" i="1" dirty="0" smtClean="0"/>
              <a:t>Витамин С – </a:t>
            </a:r>
            <a:r>
              <a:rPr lang="ru-RU" i="1" dirty="0" smtClean="0"/>
              <a:t>аскорбиновая кислота</a:t>
            </a:r>
          </a:p>
          <a:p>
            <a:endParaRPr lang="ru-RU" dirty="0" smtClean="0"/>
          </a:p>
          <a:p>
            <a:r>
              <a:rPr lang="ru-RU" i="1" dirty="0" smtClean="0"/>
              <a:t>При отсутствии витамина С в пище развивается скорбут (цинга), нарушается белковый обмен, понижается сопротивление к инфекционным заболеваниям; кариес зубов.</a:t>
            </a:r>
          </a:p>
          <a:p>
            <a:r>
              <a:rPr lang="ru-RU" i="1" dirty="0" smtClean="0"/>
              <a:t>Витамина С </a:t>
            </a:r>
            <a:r>
              <a:rPr lang="ru-RU" i="1" dirty="0" smtClean="0"/>
              <a:t>- </a:t>
            </a:r>
            <a:r>
              <a:rPr lang="ru-RU" i="1" dirty="0" smtClean="0"/>
              <a:t>в </a:t>
            </a:r>
            <a:r>
              <a:rPr lang="ru-RU" i="1" dirty="0" smtClean="0"/>
              <a:t>укропе, перце, ягодах</a:t>
            </a:r>
            <a:endParaRPr lang="ru-RU" dirty="0" smtClean="0"/>
          </a:p>
          <a:p>
            <a:r>
              <a:rPr lang="ru-RU" i="1" dirty="0" smtClean="0"/>
              <a:t> рябины, черной смородине, плодах шиповника, цитрусовых, помидорах, капусте, шпинате и других зеленых растениях.</a:t>
            </a:r>
            <a:endParaRPr lang="ru-RU" dirty="0"/>
          </a:p>
        </p:txBody>
      </p:sp>
      <p:pic>
        <p:nvPicPr>
          <p:cNvPr id="4" name="Рисунок 3" descr="135px-Ascorbic-acid-3D-vd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1357298"/>
            <a:ext cx="2143140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467600" cy="1143000"/>
          </a:xfrm>
        </p:spPr>
        <p:txBody>
          <a:bodyPr/>
          <a:lstStyle/>
          <a:p>
            <a:r>
              <a:rPr lang="ru-RU" b="1" dirty="0" smtClean="0"/>
              <a:t>       Витамины группы В : В1 – В15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2143116"/>
            <a:ext cx="7067576" cy="433083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Витамины группы В содержатся в различных продуктах питания: печени, почках, желтках куриных яиц, молоке, сыре, гречневой крупе, черном и белом хлебе, дрожжах, пшеничных отрубях, бобовых растениях, шпинате, капусте, моркови и др.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214470"/>
            <a:ext cx="7467600" cy="9286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/>
          <a:lstStyle/>
          <a:p>
            <a:r>
              <a:rPr lang="ru-RU" b="1" dirty="0" smtClean="0"/>
              <a:t>В1 – тиамин</a:t>
            </a:r>
          </a:p>
          <a:p>
            <a:endParaRPr lang="ru-RU" dirty="0" smtClean="0"/>
          </a:p>
          <a:p>
            <a:r>
              <a:rPr lang="ru-RU" dirty="0" smtClean="0"/>
              <a:t>При недостатке витамина развивается заболевание полиневрит (бери-бери) нарушение деятельности сердца, пищеварительной системы.</a:t>
            </a:r>
          </a:p>
          <a:p>
            <a:endParaRPr lang="ru-RU" dirty="0" smtClean="0"/>
          </a:p>
          <a:p>
            <a:r>
              <a:rPr lang="ru-RU" b="1" dirty="0" smtClean="0"/>
              <a:t>В2 – рибофлавин</a:t>
            </a:r>
          </a:p>
          <a:p>
            <a:endParaRPr lang="ru-RU" dirty="0" smtClean="0"/>
          </a:p>
          <a:p>
            <a:r>
              <a:rPr lang="ru-RU" dirty="0" smtClean="0"/>
              <a:t>При недостатке – происходит выпадение волос, появление катаракты(помутнение)  хрусталика, трещин в углу рта.</a:t>
            </a:r>
          </a:p>
          <a:p>
            <a:endParaRPr lang="ru-RU" dirty="0"/>
          </a:p>
        </p:txBody>
      </p:sp>
      <p:pic>
        <p:nvPicPr>
          <p:cNvPr id="4" name="Рисунок 3" descr="в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1785926"/>
            <a:ext cx="2143140" cy="2071702"/>
          </a:xfrm>
          <a:prstGeom prst="rect">
            <a:avLst/>
          </a:prstGeom>
        </p:spPr>
      </p:pic>
      <p:pic>
        <p:nvPicPr>
          <p:cNvPr id="5" name="Рисунок 4" descr="vitamin_b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4714884"/>
            <a:ext cx="2500330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7467600" cy="50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571480"/>
            <a:ext cx="7467600" cy="6045348"/>
          </a:xfrm>
        </p:spPr>
        <p:txBody>
          <a:bodyPr/>
          <a:lstStyle/>
          <a:p>
            <a:r>
              <a:rPr lang="ru-RU" dirty="0" smtClean="0"/>
              <a:t>В6 – пиридоксин</a:t>
            </a:r>
          </a:p>
          <a:p>
            <a:r>
              <a:rPr lang="ru-RU" dirty="0" smtClean="0"/>
              <a:t>При недостатке  в организме происходят воспалительные процессы кожи.</a:t>
            </a:r>
          </a:p>
          <a:p>
            <a:endParaRPr lang="ru-RU" dirty="0" smtClean="0"/>
          </a:p>
          <a:p>
            <a:r>
              <a:rPr lang="ru-RU" dirty="0" smtClean="0"/>
              <a:t>В11 – </a:t>
            </a:r>
            <a:r>
              <a:rPr lang="ru-RU" dirty="0" err="1" smtClean="0"/>
              <a:t>фолиевая</a:t>
            </a:r>
            <a:r>
              <a:rPr lang="ru-RU" dirty="0" smtClean="0"/>
              <a:t> кислота</a:t>
            </a:r>
          </a:p>
          <a:p>
            <a:r>
              <a:rPr lang="ru-RU" dirty="0" smtClean="0"/>
              <a:t>При недостатке развивается малокровие, психические расстройства</a:t>
            </a:r>
          </a:p>
          <a:p>
            <a:endParaRPr lang="ru-RU" dirty="0" smtClean="0"/>
          </a:p>
          <a:p>
            <a:r>
              <a:rPr lang="ru-RU" dirty="0" smtClean="0"/>
              <a:t>В12 – </a:t>
            </a:r>
            <a:r>
              <a:rPr lang="ru-RU" dirty="0" err="1" smtClean="0"/>
              <a:t>цианкобаламин</a:t>
            </a:r>
            <a:endParaRPr lang="ru-RU" dirty="0" smtClean="0"/>
          </a:p>
          <a:p>
            <a:r>
              <a:rPr lang="ru-RU" dirty="0" smtClean="0"/>
              <a:t>При недостатке нарушается         кроветворение, развивается       злокачественная анемия                 (малокровие).</a:t>
            </a:r>
            <a:endParaRPr lang="ru-RU" dirty="0"/>
          </a:p>
        </p:txBody>
      </p:sp>
      <p:pic>
        <p:nvPicPr>
          <p:cNvPr id="4" name="Рисунок 3" descr="vit_b6-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1357298"/>
            <a:ext cx="2286016" cy="1000132"/>
          </a:xfrm>
          <a:prstGeom prst="rect">
            <a:avLst/>
          </a:prstGeom>
        </p:spPr>
      </p:pic>
      <p:pic>
        <p:nvPicPr>
          <p:cNvPr id="5" name="Рисунок 4" descr="image15.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3786190"/>
            <a:ext cx="2476493" cy="2928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529</TotalTime>
  <Words>661</Words>
  <Application>Microsoft Office PowerPoint</Application>
  <PresentationFormat>Экран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ВИТАМИНЫ</vt:lpstr>
      <vt:lpstr>Слайд 2</vt:lpstr>
      <vt:lpstr>   </vt:lpstr>
      <vt:lpstr>В 1912 году польский ученый К. Функ  выделил из отрубей риса препарат, который излечил кур от заболеваний расстройства движений, паралича конечностей.           Определяя его химическую природу, Функ обнаружил в нем аминную группу и предложил названия витамин, т. е. жизненный амин(от лат.VITA –ЖИЗНЬ). </vt:lpstr>
      <vt:lpstr>Известно около 50 витаминов</vt:lpstr>
      <vt:lpstr>       Водорастворимые витамины -                                                         С,  В,  РР,  Н.                          </vt:lpstr>
      <vt:lpstr>       Витамины группы В : В1 – В15</vt:lpstr>
      <vt:lpstr>Слайд 8</vt:lpstr>
      <vt:lpstr>Слайд 9</vt:lpstr>
      <vt:lpstr>       Жирорастворимые витамины:                                                                    А, D,  E,  K,  P.   </vt:lpstr>
      <vt:lpstr>Слайд 11</vt:lpstr>
      <vt:lpstr>Слайд 12</vt:lpstr>
      <vt:lpstr>Слайд 13</vt:lpstr>
      <vt:lpstr>           Значение витаминов.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ВИТАМИНЫ</dc:title>
  <dc:creator>Lera</dc:creator>
  <cp:lastModifiedBy>Королёва </cp:lastModifiedBy>
  <cp:revision>64</cp:revision>
  <dcterms:created xsi:type="dcterms:W3CDTF">2010-10-05T18:23:06Z</dcterms:created>
  <dcterms:modified xsi:type="dcterms:W3CDTF">2010-10-11T09:01:52Z</dcterms:modified>
</cp:coreProperties>
</file>