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326" r:id="rId6"/>
    <p:sldId id="327" r:id="rId7"/>
    <p:sldId id="328" r:id="rId8"/>
    <p:sldId id="380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5" r:id="rId21"/>
    <p:sldId id="329" r:id="rId22"/>
    <p:sldId id="330" r:id="rId23"/>
    <p:sldId id="390" r:id="rId24"/>
    <p:sldId id="332" r:id="rId25"/>
    <p:sldId id="333" r:id="rId26"/>
    <p:sldId id="334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81" r:id="rId71"/>
    <p:sldId id="391" r:id="rId72"/>
    <p:sldId id="392" r:id="rId73"/>
    <p:sldId id="393" r:id="rId74"/>
    <p:sldId id="382" r:id="rId75"/>
    <p:sldId id="383" r:id="rId76"/>
    <p:sldId id="384" r:id="rId77"/>
    <p:sldId id="385" r:id="rId78"/>
    <p:sldId id="386" r:id="rId79"/>
    <p:sldId id="387" r:id="rId80"/>
    <p:sldId id="388" r:id="rId8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8EE"/>
    <a:srgbClr val="FFFF99"/>
    <a:srgbClr val="ECD0EA"/>
    <a:srgbClr val="CCFF33"/>
    <a:srgbClr val="99CCFF"/>
    <a:srgbClr val="E7FFA3"/>
    <a:srgbClr val="FF3399"/>
    <a:srgbClr val="FF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92" d="100"/>
          <a:sy n="92" d="100"/>
        </p:scale>
        <p:origin x="-2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обучающихся в классе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99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дошкольное отделение</c:v>
                </c:pt>
                <c:pt idx="1">
                  <c:v>начальная школа</c:v>
                </c:pt>
                <c:pt idx="2">
                  <c:v>средняя школа</c:v>
                </c:pt>
                <c:pt idx="3">
                  <c:v>коррекционные классы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26.2</c:v>
                </c:pt>
                <c:pt idx="1">
                  <c:v>24.45</c:v>
                </c:pt>
                <c:pt idx="2">
                  <c:v>21</c:v>
                </c:pt>
                <c:pt idx="3">
                  <c:v>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240512"/>
        <c:axId val="70123520"/>
        <c:axId val="0"/>
      </c:bar3DChart>
      <c:catAx>
        <c:axId val="70240512"/>
        <c:scaling>
          <c:orientation val="minMax"/>
        </c:scaling>
        <c:delete val="0"/>
        <c:axPos val="b"/>
        <c:majorTickMark val="out"/>
        <c:minorTickMark val="none"/>
        <c:tickLblPos val="nextTo"/>
        <c:crossAx val="70123520"/>
        <c:crosses val="autoZero"/>
        <c:auto val="1"/>
        <c:lblAlgn val="ctr"/>
        <c:lblOffset val="100"/>
        <c:noMultiLvlLbl val="0"/>
      </c:catAx>
      <c:valAx>
        <c:axId val="7012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240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/>
              <a:t>Распределение обучающихся по </a:t>
            </a:r>
            <a:r>
              <a:rPr lang="ru-RU" sz="2400" dirty="0" smtClean="0"/>
              <a:t>микрорайонам, в %</a:t>
            </a:r>
            <a:endParaRPr lang="ru-RU" sz="240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обучающихся по микрорайонам</c:v>
                </c:pt>
              </c:strCache>
            </c:strRef>
          </c:tx>
          <c:spPr>
            <a:solidFill>
              <a:srgbClr val="ECD0EA"/>
            </a:solidFill>
          </c:spPr>
          <c:explosion val="25"/>
          <c:dPt>
            <c:idx val="0"/>
            <c:bubble3D val="0"/>
            <c:spPr>
              <a:solidFill>
                <a:srgbClr val="FFFF99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3399"/>
              </a:solidFill>
            </c:spPr>
          </c:dPt>
          <c:dPt>
            <c:idx val="3"/>
            <c:bubble3D val="0"/>
            <c:spPr>
              <a:solidFill>
                <a:srgbClr val="CCFF33"/>
              </a:solidFill>
            </c:spPr>
          </c:dPt>
          <c:dPt>
            <c:idx val="4"/>
            <c:bubble3D val="0"/>
            <c:spPr>
              <a:solidFill>
                <a:srgbClr val="99CCFF"/>
              </a:solidFill>
            </c:spPr>
          </c:dPt>
          <c:dPt>
            <c:idx val="5"/>
            <c:bubble3D val="0"/>
            <c:spPr>
              <a:solidFill>
                <a:srgbClr val="FF99FF"/>
              </a:solidFill>
            </c:spPr>
          </c:dPt>
          <c:dPt>
            <c:idx val="6"/>
            <c:bubble3D val="0"/>
            <c:spPr>
              <a:solidFill>
                <a:srgbClr val="7030A0"/>
              </a:solidFill>
            </c:spPr>
          </c:dPt>
          <c:dPt>
            <c:idx val="7"/>
            <c:bubble3D val="0"/>
            <c:spPr>
              <a:solidFill>
                <a:srgbClr val="002060"/>
              </a:solidFill>
            </c:spPr>
          </c:dPt>
          <c:dPt>
            <c:idx val="8"/>
            <c:bubble3D val="0"/>
            <c:spPr>
              <a:solidFill>
                <a:srgbClr val="00B050"/>
              </a:solidFill>
            </c:spPr>
          </c:dPt>
          <c:dPt>
            <c:idx val="9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ПМК</c:v>
                </c:pt>
                <c:pt idx="1">
                  <c:v>Аэропорт</c:v>
                </c:pt>
                <c:pt idx="2">
                  <c:v>Льнозавод 15,9%</c:v>
                </c:pt>
                <c:pt idx="3">
                  <c:v>рядом со школой 33,4%</c:v>
                </c:pt>
                <c:pt idx="4">
                  <c:v>Дружба 4,7%</c:v>
                </c:pt>
                <c:pt idx="5">
                  <c:v>Город (центр) 4,1%</c:v>
                </c:pt>
                <c:pt idx="6">
                  <c:v>Город (заречный р-он 2,2%</c:v>
                </c:pt>
                <c:pt idx="7">
                  <c:v>Город (р-он Малышева) 1,3%</c:v>
                </c:pt>
                <c:pt idx="8">
                  <c:v>Зяблище 11,2%</c:v>
                </c:pt>
                <c:pt idx="9">
                  <c:v>Великолукский р-он 7,9%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10.7</c:v>
                </c:pt>
                <c:pt idx="1">
                  <c:v>8.8000000000000007</c:v>
                </c:pt>
                <c:pt idx="2">
                  <c:v>15.9</c:v>
                </c:pt>
                <c:pt idx="3">
                  <c:v>33.4</c:v>
                </c:pt>
                <c:pt idx="4">
                  <c:v>4.7</c:v>
                </c:pt>
                <c:pt idx="5">
                  <c:v>4.0999999999999996</c:v>
                </c:pt>
                <c:pt idx="6">
                  <c:v>2.2000000000000002</c:v>
                </c:pt>
                <c:pt idx="7">
                  <c:v>1.3</c:v>
                </c:pt>
                <c:pt idx="8">
                  <c:v>11.2</c:v>
                </c:pt>
                <c:pt idx="9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/>
      <c:overlay val="0"/>
    </c:legend>
    <c:plotVisOnly val="1"/>
    <c:dispBlanksAs val="zero"/>
    <c:showDLblsOverMax val="0"/>
  </c:chart>
  <c:spPr>
    <a:ln w="0"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229758381618827"/>
          <c:y val="0.1599138337714808"/>
          <c:w val="0.75701187005603554"/>
          <c:h val="0.547915605504801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художественное</c:v>
                </c:pt>
                <c:pt idx="1">
                  <c:v>естественнонаучное</c:v>
                </c:pt>
                <c:pt idx="2">
                  <c:v>туристско-краеведческое</c:v>
                </c:pt>
                <c:pt idx="3">
                  <c:v>физкультурно-спортивное</c:v>
                </c:pt>
                <c:pt idx="4">
                  <c:v>социально-педагогическое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художественное</c:v>
                </c:pt>
                <c:pt idx="1">
                  <c:v>естественнонаучное</c:v>
                </c:pt>
                <c:pt idx="2">
                  <c:v>туристско-краеведческое</c:v>
                </c:pt>
                <c:pt idx="3">
                  <c:v>физкультурно-спортивное</c:v>
                </c:pt>
                <c:pt idx="4">
                  <c:v>социально-педагогическое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180</c:v>
                </c:pt>
                <c:pt idx="1">
                  <c:v>17</c:v>
                </c:pt>
                <c:pt idx="2">
                  <c:v>50</c:v>
                </c:pt>
                <c:pt idx="3">
                  <c:v>119</c:v>
                </c:pt>
                <c:pt idx="4">
                  <c:v>178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художественное</c:v>
                </c:pt>
                <c:pt idx="1">
                  <c:v>естественнонаучное</c:v>
                </c:pt>
                <c:pt idx="2">
                  <c:v>туристско-краеведческое</c:v>
                </c:pt>
                <c:pt idx="3">
                  <c:v>физкультурно-спортивное</c:v>
                </c:pt>
                <c:pt idx="4">
                  <c:v>социально-педагогическое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196</c:v>
                </c:pt>
                <c:pt idx="1">
                  <c:v>45</c:v>
                </c:pt>
                <c:pt idx="2">
                  <c:v>120</c:v>
                </c:pt>
                <c:pt idx="3">
                  <c:v>160</c:v>
                </c:pt>
                <c:pt idx="4">
                  <c:v>185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художественное</c:v>
                </c:pt>
                <c:pt idx="1">
                  <c:v>естественнонаучное</c:v>
                </c:pt>
                <c:pt idx="2">
                  <c:v>туристско-краеведческое</c:v>
                </c:pt>
                <c:pt idx="3">
                  <c:v>физкультурно-спортивное</c:v>
                </c:pt>
                <c:pt idx="4">
                  <c:v>социально-педагогическое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98</c:v>
                </c:pt>
                <c:pt idx="1">
                  <c:v>15</c:v>
                </c:pt>
                <c:pt idx="2">
                  <c:v>38</c:v>
                </c:pt>
                <c:pt idx="3">
                  <c:v>108</c:v>
                </c:pt>
                <c:pt idx="4">
                  <c:v>160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художественное</c:v>
                </c:pt>
                <c:pt idx="1">
                  <c:v>естественнонаучное</c:v>
                </c:pt>
                <c:pt idx="2">
                  <c:v>туристско-краеведческое</c:v>
                </c:pt>
                <c:pt idx="3">
                  <c:v>физкультурно-спортивное</c:v>
                </c:pt>
                <c:pt idx="4">
                  <c:v>социально-педагогическое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300</c:v>
                </c:pt>
                <c:pt idx="1">
                  <c:v>15</c:v>
                </c:pt>
                <c:pt idx="2">
                  <c:v>45</c:v>
                </c:pt>
                <c:pt idx="3">
                  <c:v>150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художественное</c:v>
                </c:pt>
                <c:pt idx="1">
                  <c:v>естественнонаучное</c:v>
                </c:pt>
                <c:pt idx="2">
                  <c:v>туристско-краеведческое</c:v>
                </c:pt>
                <c:pt idx="3">
                  <c:v>физкультурно-спортивное</c:v>
                </c:pt>
                <c:pt idx="4">
                  <c:v>социально-педагогическое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420</c:v>
                </c:pt>
                <c:pt idx="1">
                  <c:v>15</c:v>
                </c:pt>
                <c:pt idx="2">
                  <c:v>10</c:v>
                </c:pt>
                <c:pt idx="3">
                  <c:v>75</c:v>
                </c:pt>
                <c:pt idx="4">
                  <c:v>210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662080"/>
        <c:axId val="159663616"/>
      </c:barChart>
      <c:catAx>
        <c:axId val="15966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663616"/>
        <c:crosses val="autoZero"/>
        <c:auto val="1"/>
        <c:lblAlgn val="ctr"/>
        <c:lblOffset val="100"/>
        <c:noMultiLvlLbl val="0"/>
      </c:catAx>
      <c:valAx>
        <c:axId val="159663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6620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47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6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52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7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663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93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606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5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5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5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6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0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4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D97DD-4616-4F48-8213-B58C0B8E5F1B}" type="datetimeFigureOut">
              <a:rPr lang="ru-RU" smtClean="0"/>
              <a:pPr/>
              <a:t>26.08.2015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927957-25FB-471F-BA00-CC51A0B809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11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2450267" y="230568"/>
            <a:ext cx="5818058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  <a:endParaRPr lang="ru-RU" altLang="ru-RU" sz="1500" dirty="0"/>
          </a:p>
          <a:p>
            <a:pPr algn="ctr">
              <a:lnSpc>
                <a:spcPct val="100000"/>
              </a:lnSpc>
            </a:pP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6</a:t>
            </a:r>
            <a:endParaRPr lang="ru-RU" altLang="ru-RU" sz="1500" dirty="0"/>
          </a:p>
          <a:p>
            <a:pPr algn="ctr">
              <a:lnSpc>
                <a:spcPct val="100000"/>
              </a:lnSpc>
            </a:pP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Героя Советского Союза А. В. Попова»</a:t>
            </a:r>
            <a:endParaRPr lang="ru-RU" altLang="ru-RU" sz="1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9598" y="2276078"/>
            <a:ext cx="6858000" cy="1241822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6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2014-2015 </a:t>
            </a:r>
            <a:r>
              <a:rPr lang="ru-RU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79561" y="5754038"/>
            <a:ext cx="378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Великие Луки</a:t>
            </a:r>
          </a:p>
        </p:txBody>
      </p:sp>
      <p:pic>
        <p:nvPicPr>
          <p:cNvPr id="1026" name="Picture 2" descr="C:\Users\User\Desktop\фото\эмлема сош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97" y="341618"/>
            <a:ext cx="2385848" cy="1946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4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42611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 педагогических кадров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51337" y="1366346"/>
          <a:ext cx="10720549" cy="5055475"/>
        </p:xfrm>
        <a:graphic>
          <a:graphicData uri="http://schemas.openxmlformats.org/drawingml/2006/table">
            <a:tbl>
              <a:tblPr/>
              <a:tblGrid>
                <a:gridCol w="696404"/>
                <a:gridCol w="821652"/>
                <a:gridCol w="390841"/>
                <a:gridCol w="482331"/>
                <a:gridCol w="482331"/>
                <a:gridCol w="482331"/>
                <a:gridCol w="482331"/>
                <a:gridCol w="482331"/>
                <a:gridCol w="362415"/>
                <a:gridCol w="482331"/>
                <a:gridCol w="484108"/>
                <a:gridCol w="484108"/>
                <a:gridCol w="482331"/>
                <a:gridCol w="702240"/>
                <a:gridCol w="384117"/>
                <a:gridCol w="604025"/>
                <a:gridCol w="482331"/>
                <a:gridCol w="482331"/>
                <a:gridCol w="724830"/>
                <a:gridCol w="724830"/>
              </a:tblGrid>
              <a:tr h="21004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 2015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 педагогических работников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Возраст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Стаж педагогической работы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Квалификационная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категория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56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30 лет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31-40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41-50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51-55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55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0-3 года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4-10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11-20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21-30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30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среднее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Ср. специальное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Незаконченное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высшее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высшее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высшая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соответветствие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17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Муж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17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Жен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6346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Кадровый ресурс школы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46537" y="1345325"/>
          <a:ext cx="11088414" cy="5013435"/>
        </p:xfrm>
        <a:graphic>
          <a:graphicData uri="http://schemas.openxmlformats.org/drawingml/2006/table">
            <a:tbl>
              <a:tblPr/>
              <a:tblGrid>
                <a:gridCol w="9590224"/>
                <a:gridCol w="1498190"/>
              </a:tblGrid>
              <a:tr h="105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молодых специалистов со стажем работы до 5 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 anchorCtr="1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1843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учителей пенсионного возраста, в % от общего числа работающих учителей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 anchorCtr="1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105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 возраст учителей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 anchorCtr="1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1056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 учебная нагрузка учителей в неделю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5" marR="36195" marT="36195" marB="36195" anchor="ctr" anchorCtr="1">
                    <a:lnL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5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031190" cy="1320800"/>
          </a:xfrm>
        </p:spPr>
        <p:txBody>
          <a:bodyPr anchor="ctr" anchorCtr="0">
            <a:normAutofit fontScale="90000"/>
          </a:bodyPr>
          <a:lstStyle/>
          <a:p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 педагогов в профессиональных конкурсах, проектах.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8993" y="1660630"/>
          <a:ext cx="10436772" cy="4750682"/>
        </p:xfrm>
        <a:graphic>
          <a:graphicData uri="http://schemas.openxmlformats.org/drawingml/2006/table">
            <a:tbl>
              <a:tblPr/>
              <a:tblGrid>
                <a:gridCol w="4330262"/>
                <a:gridCol w="1986455"/>
                <a:gridCol w="1487687"/>
                <a:gridCol w="2632368"/>
              </a:tblGrid>
              <a:tr h="666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ФИО участника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проведения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 участия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7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«100 лучших школ России».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Любавина Н.М.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 «Директор года 2014»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4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Областная премия Администрации Псковской области, за достижения в 2014 году высоких результатов учащихся  во всероссийских и международных конкурсах.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Петрова Е.Р.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Псков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областной премии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конкурс  «За нравственный подвиг учителя».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Авраменко И.Н.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Псков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3 степени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 конкурс- проект  «Школа-лаборатория инноваций». 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Васюцкая Л.М.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конкурс «Воспитатель года-2014»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С.И.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Великие Луки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2 степени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конкурс педагогов «Педагогическое творчество».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Петрова Е.Р.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Обнинск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1 степени  </a:t>
                      </a:r>
                    </a:p>
                  </a:txBody>
                  <a:tcPr marL="18343" marR="183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46234" y="346841"/>
          <a:ext cx="10888717" cy="6473260"/>
        </p:xfrm>
        <a:graphic>
          <a:graphicData uri="http://schemas.openxmlformats.org/drawingml/2006/table">
            <a:tbl>
              <a:tblPr/>
              <a:tblGrid>
                <a:gridCol w="4413767"/>
                <a:gridCol w="2272270"/>
                <a:gridCol w="1280805"/>
                <a:gridCol w="2921875"/>
              </a:tblGrid>
              <a:tr h="496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дистанционный конкурс «Лучший современный урок».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Евменова С.А.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Обнинск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педагогического конкурс «Лучший </a:t>
                      </a:r>
                      <a:r>
                        <a:rPr lang="ru-RU" sz="145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медиаурок</a:t>
                      </a: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».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Богачева В.А.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Обнинск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2 степени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«</a:t>
                      </a:r>
                      <a:r>
                        <a:rPr lang="ru-RU" sz="145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Вопросита</a:t>
                      </a: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Романова Н.И.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Курган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Дипломы  2,  3 степени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Общероссийский проект «Школа цифрового века».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Любавина Н.М.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руководителя образовательного учреждения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Общероссийский проект «Школа цифрового века».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Аникушина М.В.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от Оргкомитета за организацию.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Общероссийский проект «Школа цифрового века».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Кривина Н.И. </a:t>
                      </a:r>
                      <a:endParaRPr lang="ru-RU" sz="145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Иванова </a:t>
                      </a: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М.А.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Капустина Л.А. </a:t>
                      </a:r>
                      <a:endParaRPr lang="ru-RU" sz="145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Романова </a:t>
                      </a: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Н.И.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Евменова С.А Пиярова И.В. Гашимова И.Г. Шлемина И.В. Котова О.М. Иофик Ю.В. Турикова Т.И. Ершова Н.А. Аникушина М.В.,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Смирнова Е.В. Яценко С.И. Рахманова Н.Л. Гороненкова Ю.В.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Васюцкая Л.М</a:t>
                      </a:r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Борунова В.В.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Дружинина И.В.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Москва</a:t>
                      </a: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«Учитель цифрового века»</a:t>
                      </a:r>
                      <a:endParaRPr lang="ru-RU" sz="145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226" marR="37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176947"/>
              </p:ext>
            </p:extLst>
          </p:nvPr>
        </p:nvGraphicFramePr>
        <p:xfrm>
          <a:off x="832009" y="463833"/>
          <a:ext cx="10844984" cy="5653187"/>
        </p:xfrm>
        <a:graphic>
          <a:graphicData uri="http://schemas.openxmlformats.org/drawingml/2006/table">
            <a:tbl>
              <a:tblPr/>
              <a:tblGrid>
                <a:gridCol w="4382986"/>
                <a:gridCol w="2267723"/>
                <a:gridCol w="1642953"/>
                <a:gridCol w="2551322"/>
              </a:tblGrid>
              <a:tr h="558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«</a:t>
                      </a:r>
                      <a:r>
                        <a:rPr lang="ru-RU" sz="145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Вопросита</a:t>
                      </a: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Смирнова Е.В.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Г. Курган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1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дистанционный конкурс «Лучший современный урок».</a:t>
                      </a: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Соколовская О.Н.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Г. Обнинск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«</a:t>
                      </a:r>
                      <a:r>
                        <a:rPr lang="ru-RU" sz="145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Вопросита</a:t>
                      </a: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Иванова С.И. 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Г. Курган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1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творческий  конкурс «Весеннее вдохновение».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Иванова С.И. 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Г. Москва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1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Всероссийский дистанционный конкурс «Лучший открытый урок».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Романова В.И. 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Г. Обнинск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Диплом 3 степени</a:t>
                      </a:r>
                      <a:endParaRPr lang="ru-RU" sz="145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8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Всероссийского конкурса «Инклюзивная школа России – 2015» в номинации «Лучшая практика психолого-педагогического сопровождения инклюзивного образования».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Гашимова И.Г.  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Какушкина Т.В. 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Г. Москва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  </a:t>
                      </a:r>
                      <a:endParaRPr lang="ru-RU" sz="14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9" name="Picture 1" descr="C:\Users\User\Desktop\ПЕДСОВЕТ\Для презентации к педсовету\Для диспетчера - к слайдам\в 100 лучших учителей..  4-ими_гордится_ро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028" y="107602"/>
            <a:ext cx="10762593" cy="6555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565" y="493986"/>
            <a:ext cx="10415751" cy="46245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442824"/>
              </p:ext>
            </p:extLst>
          </p:nvPr>
        </p:nvGraphicFramePr>
        <p:xfrm>
          <a:off x="704192" y="1177157"/>
          <a:ext cx="11004332" cy="5328246"/>
        </p:xfrm>
        <a:graphic>
          <a:graphicData uri="http://schemas.openxmlformats.org/drawingml/2006/table">
            <a:tbl>
              <a:tblPr/>
              <a:tblGrid>
                <a:gridCol w="2406443"/>
                <a:gridCol w="2770916"/>
                <a:gridCol w="5826973"/>
              </a:tblGrid>
              <a:tr h="3496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ФИО педагога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издания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статьи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9260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Инфоурок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Методическая разработка «Авторская разработка  воспитательной системы «Росток»,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Статья «Учёным можешь ты не быть, а гражданином быть обязан»,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Статья «Преемственность обучения краеведению на уроках и во внеурочное время»,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Статья «Современные подходы к обучению географии  - метод проектов».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Царева Т.С. 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образовательный портал МААМ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Занятие-развлечение «День рождения Дедушки Мороза».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Романова Н.И.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образовательный портал МААМ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Занятие «Птицы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прилетели - весну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принесли».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С.И.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образовательный портал МААМ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Сценарий музыкального праздника «Маму дорогую поздравляем мы».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Занятие «Воздух: он повсюду».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Смирнова Е.В.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образовательный портал МААМ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Электронное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портфолио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Кривина Н.И.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Инфоурок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«Десятичная запись дробных чисел»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«Математика о вреде курения»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60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М.А.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Инфоурок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Урок геометрии «Решение практических задач по теме «Треугольник».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Исследовательская работа учащихся «Статистическое исследование «Компьютерные игры: друзья или враги».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Персональный сайт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Крюкова В.А.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образовательный портал «Продленка»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Урок русского языка по теме «СПП с несколькими придаточными»</a:t>
                      </a:r>
                    </a:p>
                  </a:txBody>
                  <a:tcPr marL="36162" marR="36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326997" cy="5990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 обучающихся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51336" y="1566042"/>
          <a:ext cx="10093984" cy="4540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9023"/>
                <a:gridCol w="2690648"/>
                <a:gridCol w="2270234"/>
                <a:gridCol w="2064079"/>
              </a:tblGrid>
              <a:tr h="1025267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Количество групп, классов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Количество обучающихся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% соотношение</a:t>
                      </a:r>
                      <a:endParaRPr lang="ru-RU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025267">
                <a:tc>
                  <a:txBody>
                    <a:bodyPr/>
                    <a:lstStyle/>
                    <a:p>
                      <a:r>
                        <a:rPr lang="ru-RU" dirty="0" smtClean="0"/>
                        <a:t>Дошкольное отделение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132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16,5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1464668">
                <a:tc>
                  <a:txBody>
                    <a:bodyPr/>
                    <a:lstStyle/>
                    <a:p>
                      <a:r>
                        <a:rPr lang="ru-RU" dirty="0" smtClean="0"/>
                        <a:t>Специальные коррекционные классы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102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12,6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1025267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Общеобразовательные</a:t>
                      </a:r>
                      <a:r>
                        <a:rPr lang="ru-RU" baseline="0" dirty="0" smtClean="0"/>
                        <a:t> классы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570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70,9</a:t>
                      </a:r>
                      <a:endParaRPr lang="ru-RU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652818" cy="1320800"/>
          </a:xfrm>
        </p:spPr>
        <p:txBody>
          <a:bodyPr anchor="t" anchorCtr="1"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наполняемость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57048" y="1187669"/>
          <a:ext cx="11077904" cy="5307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73535" cy="399393"/>
          </a:xfrm>
        </p:spPr>
        <p:txBody>
          <a:bodyPr anchor="ctr" anchorCtr="1"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численности обучающихся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599" y="1397875"/>
          <a:ext cx="11172499" cy="4813738"/>
        </p:xfrm>
        <a:graphic>
          <a:graphicData uri="http://schemas.openxmlformats.org/drawingml/2006/table">
            <a:tbl>
              <a:tblPr/>
              <a:tblGrid>
                <a:gridCol w="2598256"/>
                <a:gridCol w="1858131"/>
                <a:gridCol w="1954924"/>
                <a:gridCol w="1650124"/>
                <a:gridCol w="1713187"/>
                <a:gridCol w="1397877"/>
              </a:tblGrid>
              <a:tr h="127862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учащихся на конец года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2010-2011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2011-2012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2012-2013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2013-2014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2014-2015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192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708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768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342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Рост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численности, в % по отношению к предыдущему году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105%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104,5%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104%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104,6%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451280" y="1887744"/>
            <a:ext cx="7514822" cy="2688280"/>
          </a:xfrm>
        </p:spPr>
        <p:txBody>
          <a:bodyPr anchor="t" anchorCtr="1">
            <a:normAutofit fontScale="77500" lnSpcReduction="20000"/>
          </a:bodyPr>
          <a:lstStyle/>
          <a:p>
            <a:pPr lvl="0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i="1" dirty="0" smtClean="0">
                <a:solidFill>
                  <a:schemeClr val="tx1"/>
                </a:solidFill>
                <a:cs typeface="Times New Roman" pitchFamily="18" charset="0"/>
              </a:rPr>
              <a:t>Цель работы школы:</a:t>
            </a:r>
          </a:p>
          <a:p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базовой культуры личности ребенка и развитие ключевых познавательных компетенций,  через создание потребности в достижении успеха в жизнедеятельности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учащихся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обеспечение  доступного, эффективного и качественного образования школьников с учетом их индивидуальных особенностей, склонностей и способностей.</a:t>
            </a:r>
          </a:p>
          <a:p>
            <a:pPr algn="l"/>
            <a:endParaRPr lang="ru-RU" sz="27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32100" cy="68317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численности обучающихся в 2014-2015 учебном году по уровням образования.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99090" y="1307193"/>
          <a:ext cx="10815144" cy="4441965"/>
        </p:xfrm>
        <a:graphic>
          <a:graphicData uri="http://schemas.openxmlformats.org/drawingml/2006/table">
            <a:tbl>
              <a:tblPr/>
              <a:tblGrid>
                <a:gridCol w="2727369"/>
                <a:gridCol w="2684279"/>
                <a:gridCol w="2674964"/>
                <a:gridCol w="2728532"/>
              </a:tblGrid>
              <a:tr h="807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образования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2014-2015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учебный год,     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начало года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2014-2015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учебный год,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конец года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Сохранение контингента %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807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Дошкольное  образование 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132%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807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Начальное общее образование 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313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318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101.6%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807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Основное общее образование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322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313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97%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807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Среднее общее образование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93%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03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778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804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104.6%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11080" cy="46245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Возрастной состав дошкольного отделения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04193" y="1418894"/>
          <a:ext cx="10394731" cy="4800216"/>
        </p:xfrm>
        <a:graphic>
          <a:graphicData uri="http://schemas.openxmlformats.org/drawingml/2006/table">
            <a:tbl>
              <a:tblPr/>
              <a:tblGrid>
                <a:gridCol w="2273135"/>
                <a:gridCol w="3540573"/>
                <a:gridCol w="4581023"/>
              </a:tblGrid>
              <a:tr h="763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группы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Возраст детей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Численность детей в группах 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763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№1</a:t>
                      </a:r>
                      <a:endParaRPr lang="ru-RU" sz="2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5-6 лет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№2</a:t>
                      </a:r>
                      <a:endParaRPr lang="ru-RU" sz="2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6-7 лет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№3</a:t>
                      </a:r>
                      <a:endParaRPr lang="ru-RU" sz="2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6-7 лет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№4</a:t>
                      </a:r>
                      <a:endParaRPr lang="ru-RU" sz="2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4-5 лет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№5</a:t>
                      </a:r>
                      <a:endParaRPr lang="ru-RU" sz="2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3-4 года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2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93683" y="409904"/>
          <a:ext cx="10426262" cy="598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1" y="296863"/>
            <a:ext cx="11473524" cy="90011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Социальный паспорт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6" y="1268760"/>
            <a:ext cx="1046980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 descr="https://img-fotki.yandex.ru/get/4521/85258606.28/0_6826e_c6074648_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93" y="4725144"/>
            <a:ext cx="2873739" cy="21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87" y="1628800"/>
            <a:ext cx="6048672" cy="55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68075" y="1268760"/>
            <a:ext cx="768085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568735" cy="693683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Обстановка в образовательном учреждении (количество трудных детей, а также детей, состоящих на учете в КПДН и ПДН)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57049" y="1387365"/>
          <a:ext cx="11077905" cy="5005443"/>
        </p:xfrm>
        <a:graphic>
          <a:graphicData uri="http://schemas.openxmlformats.org/drawingml/2006/table">
            <a:tbl>
              <a:tblPr/>
              <a:tblGrid>
                <a:gridCol w="3646735"/>
                <a:gridCol w="2442527"/>
                <a:gridCol w="2712068"/>
                <a:gridCol w="2276575"/>
              </a:tblGrid>
              <a:tr h="5591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2012-2013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учебный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2013-2014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учебный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2014-2015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учебный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86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 учащихся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учреждении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747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758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86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семей, находящихся в социально опасном положении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28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преступлений, совершенных несовершеннолетними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14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повторных преступлений, совершенных несовершеннолетними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49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правонарушений, совершенных несовершеннолетними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97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повторных правонарушений, совершенных несовершеннолетними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10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несовершеннолетних, состоящих на учёте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КПДН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334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несовершеннолетних, состоящих в ПДН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52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несовершеннолетних, состоящих на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внутришкольном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учете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553" marR="39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073232" cy="441434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образовательной деятельности.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874202"/>
              </p:ext>
            </p:extLst>
          </p:nvPr>
        </p:nvGraphicFramePr>
        <p:xfrm>
          <a:off x="840829" y="1198178"/>
          <a:ext cx="10583915" cy="5087007"/>
        </p:xfrm>
        <a:graphic>
          <a:graphicData uri="http://schemas.openxmlformats.org/drawingml/2006/table">
            <a:tbl>
              <a:tblPr/>
              <a:tblGrid>
                <a:gridCol w="1958718"/>
                <a:gridCol w="1806733"/>
                <a:gridCol w="1267182"/>
                <a:gridCol w="1267182"/>
                <a:gridCol w="1346974"/>
                <a:gridCol w="1468563"/>
                <a:gridCol w="1468563"/>
              </a:tblGrid>
              <a:tr h="9241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Качество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i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Успеваемость</a:t>
                      </a:r>
                      <a:endParaRPr lang="ru-RU" sz="18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25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1-4кл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5-9кл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10-11кл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1-4кл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5-9кл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10-11кл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832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2011-2012</a:t>
                      </a:r>
                      <a:endParaRPr lang="ru-RU" sz="18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47,4%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96,1%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832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2012-2013</a:t>
                      </a:r>
                      <a:endParaRPr lang="ru-RU" sz="18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32,4%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94,7%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832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2013-2014</a:t>
                      </a:r>
                      <a:endParaRPr lang="ru-RU" sz="18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36,4%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99,3%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98,5%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8325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2014-2015</a:t>
                      </a:r>
                      <a:endParaRPr lang="ru-RU" sz="18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31,3%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41,5%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98,5%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99,1%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95,7%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799963" cy="42041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Похвальные листы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172" y="1366345"/>
            <a:ext cx="10741572" cy="467501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1.	Степанов Артем Игоревич, 3 «А»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2.	Поротникова Ника Олеговна, 3 «А»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3.	Баранова Дарья Дмитриевна, 3 «Б»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4.	Степанова Яна Олеговна, 3 «Б»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5.	Степанова </a:t>
            </a:r>
            <a:r>
              <a:rPr lang="ru-RU" b="1" dirty="0" err="1" smtClean="0">
                <a:solidFill>
                  <a:srgbClr val="FF0000"/>
                </a:solidFill>
              </a:rPr>
              <a:t>Милена</a:t>
            </a:r>
            <a:r>
              <a:rPr lang="ru-RU" b="1" dirty="0" smtClean="0">
                <a:solidFill>
                  <a:srgbClr val="FF0000"/>
                </a:solidFill>
              </a:rPr>
              <a:t> Николаевна, 3 «Б»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6.	Зуева Елизавета Андреевна, 4 «А»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7.	Тимофеева Алина Сергеевна 4 «А»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8.	Левин Александр Валерьевич, 4 «Б»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9.	Байкова Мария Александровна, 4 «Б»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10.	Миронова Виктория Викторовна 6 «Б» класс;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11.	Байкова Полина Владимировна 6 «Б» класс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10473" cy="52551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Отличники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294289" y="1282263"/>
          <a:ext cx="4939862" cy="4418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27"/>
                <a:gridCol w="1081257"/>
                <a:gridCol w="3370978"/>
              </a:tblGrid>
              <a:tr h="313500">
                <a:tc>
                  <a:txBody>
                    <a:bodyPr/>
                    <a:lstStyle/>
                    <a:p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Степанов Артем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Поротникова 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Колбасов</a:t>
                      </a: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Даниил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 Даниил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Петров Всеволод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Кирьякова Ангелина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Баранова Дарья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78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Степанова Яна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Степанова </a:t>
                      </a:r>
                      <a:r>
                        <a:rPr lang="ru-RU" sz="1800" b="0" dirty="0" err="1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Милена</a:t>
                      </a:r>
                      <a:endParaRPr lang="ru-RU" sz="1800" b="0" dirty="0">
                        <a:solidFill>
                          <a:srgbClr val="FF3399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Тимофеева Алина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Зуева Елизавета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 Александр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Байкова Мария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350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Румянцева Анна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5864773" y="1250730"/>
          <a:ext cx="4845268" cy="4477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827"/>
                <a:gridCol w="1124970"/>
                <a:gridCol w="3108471"/>
              </a:tblGrid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Богданова Ксения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Городкова</a:t>
                      </a: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Яна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Светлорусов</a:t>
                      </a: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Федор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Филиппова Диана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Минин Максим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Миронова Виктория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Бойкова Полина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«Б»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Татьяна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Васюцкая Яна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Ким Виктория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 Евгений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Елагина Ульяна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Истомина Наталья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81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rgbClr val="FF3399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Подгорная Дарья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517" y="451944"/>
            <a:ext cx="11056883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Неуспевающие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93378" y="1429406"/>
          <a:ext cx="9848193" cy="4729659"/>
        </p:xfrm>
        <a:graphic>
          <a:graphicData uri="http://schemas.openxmlformats.org/drawingml/2006/table">
            <a:tbl>
              <a:tblPr/>
              <a:tblGrid>
                <a:gridCol w="2480443"/>
                <a:gridCol w="3489434"/>
                <a:gridCol w="3878316"/>
              </a:tblGrid>
              <a:tr h="94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Ф.И. неуспевающего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Классный руководитель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«В»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Спиридонов Иван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Александрова Г.Н.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«Г»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Захаров Александр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Евменова С.А.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8в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Егоров Илья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Ворошилова Г.В.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9а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Захаров Иван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Труханова М.Н.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Григорьев Олег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29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9б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Яковлев Константин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Суслова О.К.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6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Киселев Егор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Петрова Ю.Н.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Комаров Владислав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478" y="220718"/>
            <a:ext cx="10200873" cy="3573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Рейтинг классов по успеваемости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628708"/>
              </p:ext>
            </p:extLst>
          </p:nvPr>
        </p:nvGraphicFramePr>
        <p:xfrm>
          <a:off x="1610590" y="558873"/>
          <a:ext cx="8364683" cy="6628536"/>
        </p:xfrm>
        <a:graphic>
          <a:graphicData uri="http://schemas.openxmlformats.org/drawingml/2006/table">
            <a:tbl>
              <a:tblPr/>
              <a:tblGrid>
                <a:gridCol w="1880755"/>
                <a:gridCol w="1319645"/>
                <a:gridCol w="1974273"/>
                <a:gridCol w="1506682"/>
                <a:gridCol w="1683328"/>
              </a:tblGrid>
              <a:tr h="239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Рейтинг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Классный руководитель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Качество знаний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Успеваемость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57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«Б»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Шлемина И.В.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3«А»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Мельдер Г.В.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57,6%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3«Б»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Калинина С.М.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53,8%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4«Б»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Иодко Т.В.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48,1%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4«В»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Рахманова Н.Л.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46,1%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«Б»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Яценко С.И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3«В»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Какушкина Т.В.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41,7%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4«А»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Борунова В.В.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40,7%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254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«Б»</a:t>
                      </a:r>
                    </a:p>
                  </a:txBody>
                  <a:tcPr marL="38161" marR="381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Тишакова Е.И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61" marR="381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8161" marR="381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218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«А»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Морозова Т.В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49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«В»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Дружинина И.В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«Д»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Муравьева И.А.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36,4%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4«Г»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Турикова Т.И.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33,3%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«В»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Крюкова В.А.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8 «Б»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«А»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Сергеева В.П.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Петрова Ю.Н.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«А»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Труханова М.Н.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91 %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«А»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М.Н.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«Б»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Суслова О.К.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95 %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«А»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Королева С.В.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«Г»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Игнатенкова Н.С.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«В»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Ворошилова Г.В.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«Г»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Штокман С. А.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16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«В» 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Беляков И.Н.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8 %</a:t>
                      </a:r>
                    </a:p>
                  </a:txBody>
                  <a:tcPr marL="38161" marR="38161" marT="0" marB="0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940425" algn="r"/>
                        </a:tabLs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8161" marR="381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1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70456" y="206062"/>
            <a:ext cx="11616744" cy="6452315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331" y="504498"/>
            <a:ext cx="11540359" cy="764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развития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Духовно-нравственное, патриотическое и гражданское воспитание.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Повышение качества знаний.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Реализация воспитательной системы «Школа без неудачников».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Разработка  инновационной программы «Инновационный подход к управлению методической службой школы».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Научно-исследовательская деятельность учащихся.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Совершенствование системы работы дошкольного отделения.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Совершенствование системы работы в специальных коррекционных классах (СКК).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00569" cy="4519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РЕЗУЛЬТАТЫ РКМ в 2015 г.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746234" y="1734206"/>
          <a:ext cx="11140965" cy="4183117"/>
        </p:xfrm>
        <a:graphic>
          <a:graphicData uri="http://schemas.openxmlformats.org/drawingml/2006/table">
            <a:tbl>
              <a:tblPr/>
              <a:tblGrid>
                <a:gridCol w="1478700"/>
                <a:gridCol w="1478700"/>
                <a:gridCol w="1554779"/>
                <a:gridCol w="1535272"/>
                <a:gridCol w="1140237"/>
                <a:gridCol w="1373357"/>
                <a:gridCol w="1478700"/>
                <a:gridCol w="1101220"/>
              </a:tblGrid>
              <a:tr h="2509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английский язык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немецкий язык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география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класс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русский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16732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рейтинг по городу</a:t>
                      </a:r>
                      <a:endParaRPr lang="ru-RU" sz="20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10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(последнее)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99697"/>
            <a:ext cx="10568735" cy="6306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Рейтинг по школе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30924" y="893379"/>
          <a:ext cx="11487807" cy="5208227"/>
        </p:xfrm>
        <a:graphic>
          <a:graphicData uri="http://schemas.openxmlformats.org/drawingml/2006/table">
            <a:tbl>
              <a:tblPr/>
              <a:tblGrid>
                <a:gridCol w="546538"/>
                <a:gridCol w="840828"/>
                <a:gridCol w="1566041"/>
                <a:gridCol w="1933904"/>
                <a:gridCol w="1414065"/>
                <a:gridCol w="586680"/>
                <a:gridCol w="586680"/>
                <a:gridCol w="586680"/>
                <a:gridCol w="683191"/>
                <a:gridCol w="1498498"/>
                <a:gridCol w="1244702"/>
              </a:tblGrid>
              <a:tr h="14889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№п/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балл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Результаты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6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«5»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«4»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«3»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«2»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успеваемости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качества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«В»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Рахманова Н.Л.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95,8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«Б»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Англ.язык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Шлемина И.В.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«А»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Англ.язык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Чистова М.Н.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70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«Б»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География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«В»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Англ.язык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Шлемина И.В.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Русский 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 «А»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География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«Б»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Труханова М.Н.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«Б»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Нем.язык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Игнатенкова Н.С.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«А»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История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Труханова М.Н.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Аникушина М.В.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«А»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Борунова В.В.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«Б»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Иодко Т.В..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«А»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Нем.язык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Морозова Т.В.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«В»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Нем.язык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Морозова Т.В.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5158" marR="35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293949" cy="4624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Сравнительные результаты по среднему баллу и качеству.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172" y="1040524"/>
          <a:ext cx="11140966" cy="5423882"/>
        </p:xfrm>
        <a:graphic>
          <a:graphicData uri="http://schemas.openxmlformats.org/drawingml/2006/table">
            <a:tbl>
              <a:tblPr/>
              <a:tblGrid>
                <a:gridCol w="928499"/>
                <a:gridCol w="1043026"/>
                <a:gridCol w="1516478"/>
                <a:gridCol w="754661"/>
                <a:gridCol w="803745"/>
                <a:gridCol w="803745"/>
                <a:gridCol w="891688"/>
                <a:gridCol w="891688"/>
                <a:gridCol w="1016440"/>
                <a:gridCol w="1016440"/>
                <a:gridCol w="737278"/>
                <a:gridCol w="737278"/>
              </a:tblGrid>
              <a:tr h="16375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учитель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 балл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Качество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знаний,в%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Успеваемость, в %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классу 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школе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городу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классу 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школе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городу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классу 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школе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 городу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«А»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Борунова В.В.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65,5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71.6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64,9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77,7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84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91,9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66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«Б»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Иодко Т.В.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55.4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«В»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Рахманова Н.Л.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79,8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95,8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«А»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нглийский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Чистова М.Н.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69.6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67,7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72,7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78,4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78,9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96,4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«Б»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Шлемина И.В.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69,8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«В»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Шлемина И.В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60,1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«А»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емецкий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Морозова Т.В.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35.5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54,1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36,7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74.9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«Б»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Игнатенкова Н.С.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 «В»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Морозова Т.В.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33.8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 «А»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история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Труханова М.Н.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51,7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52,5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58,6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51,4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77,1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88,5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65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 «Б»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41,6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79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 «А»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география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54,5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62,4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64,6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51,2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95,1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65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 «Б»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69,2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Аникушина М.В.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55,6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63,4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90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усский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язык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Левина Н.А.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68,3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34,8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34,8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98,3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71" marR="52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52211" cy="6096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ГИА в 9 классах в 2015 году </a:t>
            </a:r>
            <a:r>
              <a:rPr lang="ru-RU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83475" y="1387363"/>
          <a:ext cx="11487807" cy="5268909"/>
        </p:xfrm>
        <a:graphic>
          <a:graphicData uri="http://schemas.openxmlformats.org/drawingml/2006/table">
            <a:tbl>
              <a:tblPr/>
              <a:tblGrid>
                <a:gridCol w="1486173"/>
                <a:gridCol w="2045304"/>
                <a:gridCol w="1642098"/>
                <a:gridCol w="1486173"/>
                <a:gridCol w="1811094"/>
                <a:gridCol w="1811094"/>
                <a:gridCol w="1205871"/>
              </a:tblGrid>
              <a:tr h="1214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 выпускников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допущены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8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«А»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Усп-ть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Кач-во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Усп-ть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Кач-во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11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11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«Б»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11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 по школе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63,4 %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70,7 %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47107" cy="4204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ЕГЭ-2015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8069" y="1156139"/>
          <a:ext cx="11235559" cy="5549651"/>
        </p:xfrm>
        <a:graphic>
          <a:graphicData uri="http://schemas.openxmlformats.org/drawingml/2006/table">
            <a:tbl>
              <a:tblPr/>
              <a:tblGrid>
                <a:gridCol w="1467396"/>
                <a:gridCol w="2107180"/>
                <a:gridCol w="1438858"/>
                <a:gridCol w="3394842"/>
                <a:gridCol w="2827283"/>
              </a:tblGrid>
              <a:tr h="478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Кол-во выпускников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сдавали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балл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Рейтинг по городу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17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56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(базовый уровень)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4,29 - успеваемость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качество-78,5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( по среднему баллу)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( по качеству)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196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(профильный уровень)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44,6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(по среднему баллу)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( по успеваемости)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72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72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78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72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70,8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905066" cy="4519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 работы школы по программе «Одарённые дети».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093077"/>
            <a:ext cx="11209866" cy="4948286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endParaRPr lang="ru-RU" dirty="0" smtClean="0"/>
          </a:p>
          <a:p>
            <a:pPr lvl="0"/>
            <a:r>
              <a:rPr lang="ru-RU" sz="1900" b="1" dirty="0" smtClean="0"/>
              <a:t>Лауреаты областных премий</a:t>
            </a:r>
            <a:r>
              <a:rPr lang="ru-RU" sz="1900" dirty="0" smtClean="0"/>
              <a:t> и стипендий Администрации Псковской </a:t>
            </a:r>
            <a:r>
              <a:rPr lang="ru-RU" sz="1900" dirty="0" smtClean="0"/>
              <a:t>области </a:t>
            </a:r>
            <a:r>
              <a:rPr lang="ru-RU" sz="1900" dirty="0" smtClean="0"/>
              <a:t>для поддержки талантливой молодёжи в рамках приоритетного национального проекта «Образование»: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Пенс Олеся, 11 класс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Васюцкая Яна, 10 класс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Подгорная Дарья, 11 класс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Васильева Мария, 10 класс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Невструева Татьяна, 11 класс</a:t>
            </a:r>
          </a:p>
          <a:p>
            <a:r>
              <a:rPr lang="ru-RU" sz="1900" b="1" dirty="0" smtClean="0"/>
              <a:t> </a:t>
            </a:r>
            <a:endParaRPr lang="ru-RU" sz="1900" dirty="0" smtClean="0"/>
          </a:p>
          <a:p>
            <a:r>
              <a:rPr lang="ru-RU" sz="1900" b="1" dirty="0" smtClean="0"/>
              <a:t>Лауреаты муниципальной премии «Золотые паруса»</a:t>
            </a:r>
            <a:r>
              <a:rPr lang="ru-RU" sz="1900" dirty="0" smtClean="0"/>
              <a:t> в рамках программы «Развитие образования и повышение эффективности молодежной политики в муниципальном образовании г. Великие Луки»:  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Подгорная Дарья, 11 класс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Истомина Наталья, 11 класс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Левин Евгений, 10 класс</a:t>
            </a:r>
          </a:p>
          <a:p>
            <a:r>
              <a:rPr lang="ru-RU" sz="1900" dirty="0" smtClean="0">
                <a:solidFill>
                  <a:srgbClr val="FF0000"/>
                </a:solidFill>
              </a:rPr>
              <a:t>Елагина Ульяна, 10 класс</a:t>
            </a:r>
          </a:p>
          <a:p>
            <a:r>
              <a:rPr lang="ru-RU" sz="1900" dirty="0" err="1" smtClean="0">
                <a:solidFill>
                  <a:srgbClr val="FF0000"/>
                </a:solidFill>
              </a:rPr>
              <a:t>Виссель</a:t>
            </a:r>
            <a:r>
              <a:rPr lang="ru-RU" sz="1900" dirty="0" smtClean="0">
                <a:solidFill>
                  <a:srgbClr val="FF0000"/>
                </a:solidFill>
              </a:rPr>
              <a:t> Александр, 8а класс</a:t>
            </a:r>
            <a:r>
              <a:rPr lang="ru-RU" sz="19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978638" cy="4729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областных, всероссийских, международных  конкурсов, олимпиад,  викторин.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18796"/>
              </p:ext>
            </p:extLst>
          </p:nvPr>
        </p:nvGraphicFramePr>
        <p:xfrm>
          <a:off x="788276" y="1135117"/>
          <a:ext cx="10783613" cy="5119429"/>
        </p:xfrm>
        <a:graphic>
          <a:graphicData uri="http://schemas.openxmlformats.org/drawingml/2006/table">
            <a:tbl>
              <a:tblPr/>
              <a:tblGrid>
                <a:gridCol w="4272388"/>
                <a:gridCol w="2434454"/>
                <a:gridCol w="1524087"/>
                <a:gridCol w="2552684"/>
              </a:tblGrid>
              <a:tr h="420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Ф.И. учащегося,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ФИО руководителя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31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заочный конкурс «Познание и творчество» по математике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Светлорусов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Федор, 5б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Любавина Н.М.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0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Зиновьев Сергей, 6б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Любавина Н.М.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0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Сидоров Никита, 7а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Иванова М.А.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0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Вишняков Илья, 6а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Иванова М.А.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0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Минин Максим, 6а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Иванова М.А.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0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 «Салют, Победа!»</a:t>
                      </a:r>
                      <a:endParaRPr lang="ru-RU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Фурина Полина, 6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6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Российский конкурс «Юность. Наука. Культура».</a:t>
                      </a:r>
                      <a:endParaRPr lang="ru-RU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Антоненкова Алена, 11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Лауреат 3 степени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Левина Н.А.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6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Пенс Олеся, 11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Лауреат 1 степени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6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 открытый  конкурс «Юность. Наука. Культура. Север».</a:t>
                      </a:r>
                      <a:endParaRPr lang="ru-RU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Васюцкая Яна, 10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Лауреат 1 степени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Васюцкая Л.М.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26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 Евгений, 10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Лауреат 3 степени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Левина Н.А.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830316" y="563881"/>
            <a:ext cx="844368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6747" y="620113"/>
          <a:ext cx="10962288" cy="5917322"/>
        </p:xfrm>
        <a:graphic>
          <a:graphicData uri="http://schemas.openxmlformats.org/drawingml/2006/table">
            <a:tbl>
              <a:tblPr/>
              <a:tblGrid>
                <a:gridCol w="4343177"/>
                <a:gridCol w="2474791"/>
                <a:gridCol w="1549340"/>
                <a:gridCol w="2594980"/>
              </a:tblGrid>
              <a:tr h="934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 видео-урок Международного конкурса «В мире животных».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Федорова Алина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Александрова Г.Н.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1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Скопцова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Настя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Александрова Г.Н.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1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Новикова Ульяна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Александрова Г.Н.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Межецкая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Анастасия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Александрова Г.Н.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1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Васильев Рома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Александрова Г.Н.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1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 Артем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Александрова Г.Н.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934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заочный конкурс «Познание и творчество» по английскому языку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Светлорусов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Федор, 5б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Шлемина И.В.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934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заочный конкурс «Познание и творчество» по математике, ОГЭ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Минин Максим, 6а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М.А.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Вишняков Илья, 6а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М.А.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Малашкина Ксения, 7а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Иванова М.А.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14702" y="563881"/>
            <a:ext cx="855929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25214" y="588577"/>
          <a:ext cx="11183006" cy="5801712"/>
        </p:xfrm>
        <a:graphic>
          <a:graphicData uri="http://schemas.openxmlformats.org/drawingml/2006/table">
            <a:tbl>
              <a:tblPr/>
              <a:tblGrid>
                <a:gridCol w="4430624"/>
                <a:gridCol w="2524620"/>
                <a:gridCol w="1580534"/>
                <a:gridCol w="2647228"/>
              </a:tblGrid>
              <a:tr h="91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 проектов «Мой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город-лучший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город на Земле»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Ким Виктория,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91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 «Интеллект- экспресс»  «Пишем правильно»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 Иван,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10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Всероссийская олимпиада по математике «Вот задачка».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Герман Анна, 5а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Кривина Н.И.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10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Цыбульский Егор, 5а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Кривина Н.И.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10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Понятов Даня, 5а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Кривина Н.И.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10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Французова Ксения, 5а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Кривина Н.И.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10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Васильев Саша, 5а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Кривина Н.И.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916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Международная дистанционная олимпиада по математике «Инфоурок»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Цыбульский Егор, 5а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Кривина Н.И.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83172" y="563881"/>
            <a:ext cx="859083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51642" y="704192"/>
          <a:ext cx="11088412" cy="5759670"/>
        </p:xfrm>
        <a:graphic>
          <a:graphicData uri="http://schemas.openxmlformats.org/drawingml/2006/table">
            <a:tbl>
              <a:tblPr/>
              <a:tblGrid>
                <a:gridCol w="4393146"/>
                <a:gridCol w="2503265"/>
                <a:gridCol w="1567165"/>
                <a:gridCol w="2624836"/>
              </a:tblGrid>
              <a:tr h="1234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 исследовательских работ «Созидание и творчество».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Васюцкая Яна,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1234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Команда «Микромир», 11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Левина Н.А.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«Олимпис -2014» по английскому языку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Светлорусов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Федор, 5б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Шлемина И.В.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Минин Максим, 6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Чистова М.Н.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творческий конкурс «Рассударики».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 Иван,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Диплом 2 степени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2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«Юные дарования» по биологии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Бойкова Полина,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Дружинина И.В.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29093" y="1502195"/>
            <a:ext cx="18857176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Главные достижения за 2014-2015 учебный год.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Успехи наших учеников в учебной, исследовательской, творческой и общественной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работе. 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Стабильное качество сдачи ЕГЭ и ГИА. 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Позитивные изменения инфраструктуры  школы.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О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бразовательное учреждение успешно прошло процедуру аккредитации.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786" y="609600"/>
            <a:ext cx="847521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04193" y="630625"/>
          <a:ext cx="11088415" cy="5997814"/>
        </p:xfrm>
        <a:graphic>
          <a:graphicData uri="http://schemas.openxmlformats.org/drawingml/2006/table">
            <a:tbl>
              <a:tblPr/>
              <a:tblGrid>
                <a:gridCol w="4393148"/>
                <a:gridCol w="2503265"/>
                <a:gridCol w="1567166"/>
                <a:gridCol w="2624836"/>
              </a:tblGrid>
              <a:tr h="342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Владимирова Полина,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Фадеева Алина,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Фурина Полина,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Миронова Вика,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Шатров Леон, 6а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Баранова Кира,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Смирнов Илья,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70814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Международная дистанционная олимпиада по  географии «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Инфоурок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Шамилова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Вика,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Лукьянова Арина,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Баюра Лера,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Лукашевич Иван,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Косарева Лена,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Тихомирова Мария,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Малолетняя Настя,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Голод Лиза,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351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Васильева Мария,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Кононенко Л.Н.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49" marR="576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744" y="609600"/>
            <a:ext cx="8517257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67256" y="683172"/>
          <a:ext cx="11172495" cy="5770182"/>
        </p:xfrm>
        <a:graphic>
          <a:graphicData uri="http://schemas.openxmlformats.org/drawingml/2006/table">
            <a:tbl>
              <a:tblPr/>
              <a:tblGrid>
                <a:gridCol w="4426459"/>
                <a:gridCol w="2522247"/>
                <a:gridCol w="1579049"/>
                <a:gridCol w="2644740"/>
              </a:tblGrid>
              <a:tr h="549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 «Юный исследователь»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 Саша, 4б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Левина Н.А.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4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Всероссийская дистанционная олимпиада по русскому языку «Мега талант» 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 Иван,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4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заочный конкурс «Познание и творчество» «Гостеприимный Кавказ»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Баранова Алина, 7а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 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49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Международная математическая игра «Кенгуру»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Румянцева Алена, 5а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 в городе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Кривина Н.И.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43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Региональная Всероссийская викторина «Великая Отечественная война»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Лужанин Виталий,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49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Концевой Костя, 7б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49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Жуленков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Иван, 7б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49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 Иван,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49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Панова Катя, 7б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316" y="609600"/>
            <a:ext cx="844368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98787" y="767257"/>
          <a:ext cx="10951778" cy="5738646"/>
        </p:xfrm>
        <a:graphic>
          <a:graphicData uri="http://schemas.openxmlformats.org/drawingml/2006/table">
            <a:tbl>
              <a:tblPr/>
              <a:tblGrid>
                <a:gridCol w="4339013"/>
                <a:gridCol w="2472419"/>
                <a:gridCol w="1547854"/>
                <a:gridCol w="2592492"/>
              </a:tblGrid>
              <a:tr h="90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Всероссийский заочный конкурс «Познание и творчество» по биологии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Бильдюкевич Анжелика, 6б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Дружинина И.В.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 Всероссийский 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дистанционный  конкурс  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командной работы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«Есть идея!»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Команда «Звездопад»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Команда «Максимум» 8б класс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Команда «Волки» 8б класс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Рудометкина С.А.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Команда «Сигма» 8б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Команда «Прогресс» 6б класс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Панова Ю.В.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конкурс проектов учащихся «Созидание и творчество»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Левин Евгений,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276" y="609600"/>
            <a:ext cx="8485726" cy="525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1131" y="704193"/>
            <a:ext cx="11277600" cy="5875283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конкурс-игра по математике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Олимпус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Осенняя сессия» - 75 участников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(Кривина Н.И.)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Олимпус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иностранному языку -45 участников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(Виноградова Т.В.)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«Русский медвежонок»-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160 участников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(Левина Н.А.)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Международная математическая игра «Кенгуру»- 100  участников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(Кривина Н.И.)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«Кенгуру-выпускникам»- 50 участников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(Кривина Н.И., Иванова М.А.)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«Британский бульдог»- 102 участника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Шлемина И.В.)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«Лисенок»- 18 участников </a:t>
            </a: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(Шлемина И.В.)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52211" cy="4519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 учащихся школы в очных конференциях  городского, областного, всероссийского уровня.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46235" y="1040524"/>
          <a:ext cx="11056882" cy="5297213"/>
        </p:xfrm>
        <a:graphic>
          <a:graphicData uri="http://schemas.openxmlformats.org/drawingml/2006/table">
            <a:tbl>
              <a:tblPr/>
              <a:tblGrid>
                <a:gridCol w="4223705"/>
                <a:gridCol w="2499135"/>
                <a:gridCol w="1870214"/>
                <a:gridCol w="2463828"/>
              </a:tblGrid>
              <a:tr h="706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Мероприятия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Ф.И. учащегося,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ФИО руководителя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059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Муниципальная конференция учащихся г. Великие Луки.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Малолетняя Настя,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Ульянчич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Павел, 8б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Дружинина И.В.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Кононенко Л.Н.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06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Васюцкая Яна,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06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 Евгений,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06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Пронина Дарья, 9а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Труханова М.Н.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06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Шамилова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Виктория, 8б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Васюцкая Л.М.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06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Областная краеведческая конференция «Отечество».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Тишаков Иван, 8а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Тишакова Е.И.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56744" y="563881"/>
            <a:ext cx="8517257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2662" y="620109"/>
          <a:ext cx="11246069" cy="5730388"/>
        </p:xfrm>
        <a:graphic>
          <a:graphicData uri="http://schemas.openxmlformats.org/drawingml/2006/table">
            <a:tbl>
              <a:tblPr/>
              <a:tblGrid>
                <a:gridCol w="4295973"/>
                <a:gridCol w="2541897"/>
                <a:gridCol w="1902215"/>
                <a:gridCol w="2505984"/>
              </a:tblGrid>
              <a:tr h="654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Областная выставка научно-практических работ учащихся «Шаги в науку».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Бойкова Мария,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Рудометкина С.А.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Невструева Татьяна, 11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Суслова О.К.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Елагина Ульяна,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Яценко С.И.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54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Всероссийская открытая конференция учащихся «Юность. Наука. Культура».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Пенс Олеся, 11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Петрова Е.Р.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Ким Виктория,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Петрова Е.Р.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Елагина Ульяна,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Яценко С.И.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54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Российский фестиваль проектов «Созидание и творчество».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Команда «Микромир», 11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Истомина Наталья, 11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 Александр, 4б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2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Иодко Т.В.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54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Всероссийская открытая конференция учащихся «Юность. Наука. Культура. Север».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Васюцкая Яна,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Лауреат 3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Васюцкая Л.М.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 Евгений, 10 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Лауреат 1 степени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Левина Н.А.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2662" y="563881"/>
            <a:ext cx="860134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20111" y="714696"/>
          <a:ext cx="11172496" cy="5780696"/>
        </p:xfrm>
        <a:graphic>
          <a:graphicData uri="http://schemas.openxmlformats.org/drawingml/2006/table">
            <a:tbl>
              <a:tblPr/>
              <a:tblGrid>
                <a:gridCol w="4267869"/>
                <a:gridCol w="2525267"/>
                <a:gridCol w="1889770"/>
                <a:gridCol w="2489590"/>
              </a:tblGrid>
              <a:tr h="1020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Всероссийская открытая конференция учащихся «Шаги в науку»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Светлорусов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Федор, 5б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Бильдюкевич Анжелика,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Иванова Татьяна,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 Иван, 8а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Тишакова Е.И.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Миронова Виктория,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Фурина Полина,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Фадеева Алина, 6б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 Александр, 4б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Левина Н.А.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36597" cy="4939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олимпиада по предметам: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2661" y="1103586"/>
          <a:ext cx="11130455" cy="5370784"/>
        </p:xfrm>
        <a:graphic>
          <a:graphicData uri="http://schemas.openxmlformats.org/drawingml/2006/table">
            <a:tbl>
              <a:tblPr/>
              <a:tblGrid>
                <a:gridCol w="2781741"/>
                <a:gridCol w="3608589"/>
                <a:gridCol w="1957221"/>
                <a:gridCol w="2782904"/>
              </a:tblGrid>
              <a:tr h="488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Олимпиада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Ф.И. учащегося,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ФИО руководителя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Биология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Елагина Ульяна,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Яценко С.И.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Истомина Наталья, 11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Яценко С.И.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Волдаева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Ольга, 9б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Яценко С.И.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Технология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Бойкова Мария,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Рудометкина С.А.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Ткачев Никита, 11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Смирнов М.М.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976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Прохоренко Евгений, 9 б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Смирнов М.М.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Обществознание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Васюцкая Яна,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Е.Р.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Экология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Елагина Ульяна, 10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Яценко С.И.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  <a:tr h="48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Физическая культура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Ткачев Никита, 11 класс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Петрова Ю.Н.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63026" cy="683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Доля обучающихся, призёров конкурсов, олимпиад, соревнований, конференций разных уровней по научно-исследовательской работе.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51338" y="1933902"/>
          <a:ext cx="11025350" cy="3069022"/>
        </p:xfrm>
        <a:graphic>
          <a:graphicData uri="http://schemas.openxmlformats.org/drawingml/2006/table">
            <a:tbl>
              <a:tblPr/>
              <a:tblGrid>
                <a:gridCol w="1948058"/>
                <a:gridCol w="1114475"/>
                <a:gridCol w="1584147"/>
                <a:gridCol w="1388546"/>
                <a:gridCol w="1032598"/>
                <a:gridCol w="1303255"/>
                <a:gridCol w="1497719"/>
                <a:gridCol w="1156552"/>
              </a:tblGrid>
              <a:tr h="12394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 в конкурсных мероприятиях городского уровня 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 в конкурсных мероприятиях областного и межрегионального уровней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 в конкурсных мероприятиях федерального уровня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 в конкурсных мероприятиях международного уровня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8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9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победителей и призёров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победителей и призёров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победителей и призёров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победителей и призёров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90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978638" cy="13208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Рейтинги учащихся в книге «Ими гордится Россия» по итогам года.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списке 100 лучших учащихся России –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Светлорусов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Фёдор, Фадеева Алина.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учащихся, занимающих 100 верхних строк по сумме рейтинговых баллов, набранных за 2014/2015 учебный год за участие в разнообразных  проектах Национальной образовательной программы «Интеллектуально-творческий потенциал России» 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798556" cy="3880772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ru-RU" dirty="0" smtClean="0"/>
              <a:t>	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«Интеллектуальный лидер», ранг «Элитный»: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Васюцкая Яна – 5350 баллов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Елагина Ульяна – 7150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Левин Александр  – 5590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Левин Евгений – 6450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Пенс Олеся – 6500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Подгорная Дарья  – 5670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Фадеева Алина – 7545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8249" y="2160589"/>
            <a:ext cx="5034454" cy="388077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«Интеллектуальный лидер», ранг «Высший»: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Миронова Виктория – 4120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Невструева Татьяна – 4670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Светлорусов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Федор – 4845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Фурина Полина – 4220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«Интеллектуальный лидер», ранг «Базовый»: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Иванова Татьяна – 4060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Истомина Наталья – 3330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621" y="315310"/>
            <a:ext cx="11025351" cy="1208690"/>
          </a:xfrm>
        </p:spPr>
        <p:txBody>
          <a:bodyPr>
            <a:normAutofit fontScale="90000"/>
          </a:bodyPr>
          <a:lstStyle/>
          <a:p>
            <a:pPr lvl="0" defTabSz="91440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Школа  вошла в список 100 лучших школ России в номинации – Образовательные  учреждения – победители Национальной образовательной программы  « Интеллектуально-творческий Потенциал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России», 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учреждению присуждено  звание –  «Лидер инновационного образования».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/>
          </a:p>
        </p:txBody>
      </p:sp>
      <p:pic>
        <p:nvPicPr>
          <p:cNvPr id="4" name="Picture 1" descr="C:\Users\User\Desktop\ПЕДСОВЕТ\Для презентации к педсовету\Для диспетчера - к слайдам\в достижения . 2-ими_гордится_ро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379" y="1744717"/>
            <a:ext cx="10184524" cy="4908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563881"/>
            <a:ext cx="859666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651641"/>
            <a:ext cx="5150069" cy="538972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«Талант», ранг «Элитный»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Антоненкова Алена – 2970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Бильдюкевич Анжелика – 2990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Тишаков Иван – 2620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«Талант», ранг «Высший»: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Вишняков Илья – 2125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Истомина Наталья – 2280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Ким Виктория – 2480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Минин Максим – 2125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Харнова Мария – 2330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«Талант», ранг «Базовый»: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Марковская Олеся – 1680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Сидоров Никита – 1650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926317" y="683173"/>
            <a:ext cx="4813738" cy="535819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«Знаток», ранг «Высший»: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Бойкова Алина – 840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Малышев Иван – 840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Нагаева Екатерина – 840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Никандров Юрий – 840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Харинская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Лина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– 840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9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Звание «Знаток», ранг «Базовый»:</a:t>
            </a:r>
            <a:endParaRPr lang="ru-RU" sz="19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Городкова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Яна – 675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Зиновьев Сергей – 750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Малашкина Ксения - 750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978638" cy="62011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внеурочной деятельности ученики школы принимают  активное участие в  конкурсах различного уровня.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4193" y="1933903"/>
            <a:ext cx="10899227" cy="449842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0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1.Всероссийский конкурс рисунков «Сохраним наше будущее», участие, Ананьева Алина, 4а, рук. Борунова В.В.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Областные конкурсы: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1.Областной конкурс исследовательских работ «Мой край», 1 место Фадеева Алина, 6б,рук. Петрова Е.Р.; 3 место Фурина Полина,6б, рук.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ПетроваЕ.Р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2.Многожанровый фестиваль художественного творчества «Открытое пространство», диплом финалиста, танцевальный коллектив «Карамель», рук. Радченко Н.И.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3.Участие дошкольного образования в областном конкурсе рисунков «Дети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России-за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мир».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346841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Городские конкурсы:</a:t>
            </a:r>
            <a:br>
              <a:rPr lang="ru-RU" sz="24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2662" y="1061545"/>
            <a:ext cx="11393214" cy="543384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b="1" u="sng" dirty="0" smtClean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1.Смотр-конкурс вокалистов и вокальных групп «Великолукская веснянка»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3 место Ладыжев Даниил, 3 место Байкова Мария, рук. Крупская С.М.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Конкурс «Я и пожарная безопасность»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4 место, 3в класс, рук. Рахманова Н.Л.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3.Фотоконкурс «Спасибо деду за Победу»,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место Новикова Ульяна,1В, рук. Александрова Г.Н.;1 место Соколовская Мария, ДО, рук. Соколовская О.Н.;3 место, Клевцов Никита, ДО, рук. Царева Т.С.; 3 место Никифорова Диана, ДО, рук. Царева Т.С..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4. Танцевальный конкурс «Танцуйте вместе с нами»,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место, танцевальный коллектив «Карамель», рук. Радченко Н.И.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5.Смотр-конкурс танцевальных коллективов «Великолукская веснянка»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танц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кол.»Карамель», рук. Радченко Н.И.; 3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танц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кол. «Кнопки», рук. Радченко Н.И.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6.Конкурс-выставка «Символ года»,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Бекшаева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Ангелина,2Б, рук. Богачева В.А.; Орлова Ольга, 3Б, рук. С.М. Калинина; Смирнова Анастасия,9Б,рук.Суслова О.К..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702" y="609600"/>
            <a:ext cx="855929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2152" y="567559"/>
            <a:ext cx="11119944" cy="581222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7.Культурно-экологическая акция «Сбережем зеленую ель»,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место Истомин Илья, ДО, рук. Смирнова Е.В.; 2 место Жукова Анна,9б, рук. Суслова О.К.; 3 место Денисова Екатерина, 1б,рук.Капустина Л.А.; 3 место Ермолаев Алексей,9б,рук.Сулова О.К.; 3 место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Вадим, ДО, рук. Смирнова Е.В.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8.Фестиваль «Цифровой ветер»,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 Истомина Наталья,11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класс,рук.Гороненкова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Ю.В.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9. Городской конкурс «Человек читающий»,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Криниченко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Кирилл 1 «В» класс,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рук. Александрова Г.Н.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10. Участие в асинхронном турнире «Сказочный сундучок»,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2б, рук. Богачева В.А.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11.Литературный конкурс по БДД «Тебе водитель»,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победители Понятов Кирилл, 3а,рук.Мельдер Г.В.; Степанова Яна,3б, рук. Калинина С.М.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12.Городской осенний кросс,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1место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Виссель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Александр, рук. Ковалев С.С.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13.Городской весенний кросс,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место, команда школы, рук. Ковалев С.С.,  Петрова Ю.Н.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14. «Шиповка юных»,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место ,команда школы, рук. Ковалев С.С.,1 место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Виссель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Александр,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рук. Ковалев С.С.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15.Туристический слет, «Кросс </a:t>
            </a:r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поход</a:t>
            </a:r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место, команда школы, рук. Беляков И.Н.;1 место Вербин Сергей,10 класс, рук. Беляков И.Н.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254" y="609600"/>
            <a:ext cx="8506747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1131" y="546539"/>
            <a:ext cx="11056883" cy="5938344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16. Городской конкурс рисунков на асфальте,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место, команда школы, рук. Смирнова Р.В.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17.Городской конкурс рисунков и макетов памятного знака к 850-летию Великих Лук,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Владимирова Полина, 6А класс, 2 место, рук. Смирнова Р.В.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18.Городской конкурс рисунков «Они сражались за Родину»,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акции «Вахта Памяти», 1 место, Глебова Анна, 6б, рук. Смирнова Р.В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19. Городской конкурс рисунков «Они сражались за Родину»,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рамках акции «Вахта Памяти», 2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Осипенков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Артем, 1 а класс, рук. Смирнова Р.В.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20. Городской конкурс рисунков «Они сражались за Родину»,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акции «Вахта Памяти», 3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Шиповалова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Дарья, рук. Смирнова Р.В.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21. Городской конкурс рисунков «Они сражались за Родину»,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акции «Вахта Памяти», 3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Расчетова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Лиза,4б, рук. Смирнова Р.В.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22.Открытый фестиваль допризывной молодежи в г.Великие Луки,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дистанции 100 метров, 1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Виссель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Александр, 8а класс, рук. Беляков И.Н.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23. Открытый фестиваль допризывной молодежи в г.Великие Луки,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метание гранаты,1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Виссель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Александр, 8а класс, рук. Беляков И.Н.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5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8579" y="630621"/>
            <a:ext cx="10794124" cy="5410741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24.Открытый фестиваль допризывной молодежи в г.Великие Луки,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командное первенство по разбору и сбору автомата, 2 место, команда школы, рук. Беляков И.Н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25. «Шиповка юных»,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место,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Виссель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Александр, 8 а класс, рук. Ковалев С.С.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26.Городской конкурс юных инспекторов дорожного движения «Безопасное колесо»,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станция «Фигурное вождение», 3 место, Васильев Александр, 5а класс, рук. Беляков И.Н.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27.Спотривное ориентирование «Великолукский подснежник-2015»,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место, Грядецкая Анастасия, 10 класс, рук. Беляков И.Н.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28.Участие в ежегодном спортивном состязании «Марафон здоровья»,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приуроченный к Всемирному дню борьбы с туберкулезом, команда школы, рук. Петрова Ю.Н.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29. Городской конкурс публикаций «Быть здоровым - здорово!»,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место, Поротникова Ангелина,6в класс.</a:t>
            </a:r>
          </a:p>
          <a:p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30.Городской конкурс рисунков «Огонь-друг, огонь-враг»,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победитель, Лоскутова Елена, 5б, рук. Смирнова Р.В.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957618" cy="5150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выпускников.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61849" y="1219203"/>
          <a:ext cx="10384222" cy="4960879"/>
        </p:xfrm>
        <a:graphic>
          <a:graphicData uri="http://schemas.openxmlformats.org/drawingml/2006/table">
            <a:tbl>
              <a:tblPr/>
              <a:tblGrid>
                <a:gridCol w="5638788"/>
                <a:gridCol w="2372132"/>
                <a:gridCol w="2373302"/>
              </a:tblGrid>
              <a:tr h="478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0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класс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 класс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окончили: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Зачислены в 10-й класс: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Поступили: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в ВУЗы: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- в т.ч. в Псковской области: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Из них: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- в ПГПУ: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87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 в техникумы (СПО):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6519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- в т.ч. в Псковской области: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157314" cy="48347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«Школьники дошкольникам» (оказание помощи воспитанникам дошкольного отделения)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79874" name="Picture 2" descr="C:\Users\User\Desktop\ПЕДСОВЕТ\публичный\Школьники дошкольника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6477" y="1144086"/>
            <a:ext cx="8731109" cy="4897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73535" cy="767255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«Для тех, кто рядом с нами» (продолжено многолетнее сотрудничество с великолукским домом ветеранов и домом престарелых)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6018" name="Picture 2" descr="C:\Users\User\Desktop\ПЕДСОВЕТ\публичный\Для тех,кто рядом с нам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5228" y="1481960"/>
            <a:ext cx="8177048" cy="4908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041700" cy="71470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«Обелиск у дороги» (учащиеся школы ухаживают за мемориальными плитами в п. Шелково, могилой Героя в п.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Купуй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ПЕДСОВЕТ\публичный\Обелиск у дорог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7534" y="1543223"/>
            <a:ext cx="7147995" cy="4765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272928" cy="1320800"/>
          </a:xfrm>
        </p:spPr>
        <p:txBody>
          <a:bodyPr>
            <a:normAutofit fontScale="90000"/>
          </a:bodyPr>
          <a:lstStyle/>
          <a:p>
            <a:pPr lvl="0" defTabSz="91440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Школа - Победитель Всероссийского конкурса «100 лучших школ России» в номинации «Лучшее общеобразовательное учреждение».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9938" name="Picture 2" descr="C:\Users\User\Desktop\ПЕДСОВЕТ\Для презентации к педсовету\Для диспетчера - к слайдам\в достижения. 3-ими_гордится_росс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048" y="1860332"/>
            <a:ext cx="10741573" cy="4645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1"/>
            <a:ext cx="10568735" cy="68317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«Новогодний серпантин» (члены ШКОДА подготовили праздники для дошкольников и младших школьников)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C:\Users\User\Desktop\ПЕДСОВЕТ\публичный\Новогодний серпанти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4252" y="1492250"/>
            <a:ext cx="6405033" cy="4803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26087" cy="45194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Природа -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дом» (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эколого-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валеологический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месячник)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6" name="Picture 2" descr="C:\Users\User\Desktop\ПЕДСОВЕТ\публичный\Цвет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95" y="1172615"/>
            <a:ext cx="3983359" cy="5311145"/>
          </a:xfrm>
          <a:prstGeom prst="rect">
            <a:avLst/>
          </a:prstGeom>
          <a:noFill/>
        </p:spPr>
      </p:pic>
      <p:pic>
        <p:nvPicPr>
          <p:cNvPr id="82947" name="Picture 3" descr="C:\Users\User\Desktop\ПЕДСОВЕТ\публичный\Сделаем мир ярч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907" y="1071123"/>
            <a:ext cx="6489627" cy="4867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358" y="609600"/>
            <a:ext cx="8401643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3970" name="Picture 2" descr="C:\Users\User\Desktop\ПЕДСОВЕТ\публичный\Кустарни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863" y="1187670"/>
            <a:ext cx="4787516" cy="4482286"/>
          </a:xfrm>
          <a:prstGeom prst="rect">
            <a:avLst/>
          </a:prstGeom>
          <a:noFill/>
        </p:spPr>
      </p:pic>
      <p:pic>
        <p:nvPicPr>
          <p:cNvPr id="83972" name="Picture 4" descr="C:\Users\User\Desktop\ПЕДСОВЕТ\публичный\Чистый город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462" y="919463"/>
            <a:ext cx="6523677" cy="4892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757921" cy="557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Акция « Добрая душа» (участие в волонтерском движении в п. Клин)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4994" name="Picture 2" descr="C:\Users\User\Desktop\ПЕДСОВЕТ\публичный\Добрая душ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863" y="1261241"/>
            <a:ext cx="10200344" cy="5108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52514" cy="4729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Летняя практика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3" name="Picture 3" descr="C:\Users\User\Desktop\ПЕДСОВЕТ\публичный\летняя практи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015" y="1271588"/>
            <a:ext cx="6360583" cy="4770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757921" cy="39939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Подведение итогов года творческими центрами по номинациям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6" name="Picture 2" descr="C:\Users\User\Desktop\ПЕДСОВЕТ\публичный\творческие центр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285" y="1198563"/>
            <a:ext cx="6726767" cy="504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53121" cy="46245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Школьный конкурс на получение премии А.В.Попова.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0" name="Picture 2" descr="C:\Users\User\Desktop\ПЕДСОВЕТ\публичный\премия поп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6898" y="1239838"/>
            <a:ext cx="6714067" cy="5035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2760"/>
            <a:ext cx="10600266" cy="746233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2014-2015 год в периодической печати о делах школы рассказывалось в следующих статьях: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703" y="977462"/>
            <a:ext cx="10951779" cy="539180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-«Второе место - на Первенстве России по легкой атлетике»,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ВПН Новости, автор пресс-служба Администрации города.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-«Достойная работа - заслуженная победа»,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ВПНовости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автор Лариса Васюцкая, заместитель директора по УВР МБОУ СОШ №6.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-«Дети, это все – для вас!», </a:t>
            </a:r>
            <a:r>
              <a:rPr lang="ru-RU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правда, автор Л.Антонова.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-«Наша «классная» </a:t>
            </a:r>
            <a:r>
              <a:rPr lang="ru-RU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классная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правда, автор Ангелина Поротникова, обучающаяся 6 В класса МБОУ СОШ №6.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-«Настоящее образование в надежных стенах»,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правда, автор Анна </a:t>
            </a:r>
            <a:r>
              <a:rPr lang="ru-RU" sz="6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Шитикова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-«Удивительно и талантливо»,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правда, автор Валерия Баюра, обучающаяся 8 «Б» класса МБОУ СОШ №6.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-«Новое отделение для дошкольников на 100 мест»,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Ведомости (</a:t>
            </a:r>
            <a:r>
              <a:rPr lang="ru-RU" sz="6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Псков-Великие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Луки).-«25 февраля в Актовом зале Администрации Псковской области состоялась торжественная церемония вручения дипломов лауреатам премии и стипендий для поддержки  талантливой молодежи в рамках приоритетного национального проекта «Образование», автор ученицы 10 класса МБОУ СОШ №6 Яна Васюцкая и Мария Васильева.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-«Есть такой конкурс»,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правда, автор Елена Смирнова, методист дошкольного образования МБОУ СОШ №6.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-«День правовой помощи детям»,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правда. Новости. </a:t>
            </a:r>
            <a:r>
              <a:rPr lang="ru-RU" sz="6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Соб.инф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-«Памяти Юрия Никифоровича Богданова»,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правда, автор Виктория Ким, ученица 10 класса МБОУ СОШ №6.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-«Развиваясь и совершенствуясь», </a:t>
            </a: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Великолукская правда. Новости. Автор Антонова Лариса.</a:t>
            </a:r>
          </a:p>
          <a:p>
            <a:pPr>
              <a:lnSpc>
                <a:spcPct val="120000"/>
              </a:lnSpc>
              <a:buNone/>
            </a:pP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52211" cy="51500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Диаграмма наполняемости кружков с 2010-2011учебного года по 2014-2015 учебный год.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3682" y="1156138"/>
            <a:ext cx="10720552" cy="52446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546537" y="1261241"/>
          <a:ext cx="10531365" cy="5076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36766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844" y="578069"/>
            <a:ext cx="10726390" cy="1320800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Научно-методическая работа.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3188" name="Picture 4" descr="C:\Users\User\Desktop\ПЕДСОВЕТ\фото пед сов\P1140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993" y="2097834"/>
            <a:ext cx="4776842" cy="3582632"/>
          </a:xfrm>
          <a:prstGeom prst="rect">
            <a:avLst/>
          </a:prstGeom>
          <a:noFill/>
        </p:spPr>
      </p:pic>
      <p:pic>
        <p:nvPicPr>
          <p:cNvPr id="93189" name="Picture 5" descr="C:\Users\User\Desktop\ПЕДСОВЕТ\фото пед сов\SAM_10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517" y="1933904"/>
            <a:ext cx="4940154" cy="3705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Документы школа\_DSC4356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028" y="357351"/>
            <a:ext cx="4151586" cy="6011917"/>
          </a:xfrm>
          <a:prstGeom prst="rect">
            <a:avLst/>
          </a:prstGeom>
          <a:noFill/>
        </p:spPr>
      </p:pic>
      <p:pic>
        <p:nvPicPr>
          <p:cNvPr id="40963" name="Picture 3" descr="C:\Users\User\Desktop\ПЕДСОВЕТ\_DSC43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7516" y="893380"/>
            <a:ext cx="6138041" cy="4802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0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5234" name="Picture 2" descr="C:\Users\User\Desktop\ПЕДСОВЕТ\фото пед сов\2015-03-24 08-15-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359" y="851338"/>
            <a:ext cx="3061466" cy="5190687"/>
          </a:xfrm>
          <a:prstGeom prst="rect">
            <a:avLst/>
          </a:prstGeom>
          <a:noFill/>
        </p:spPr>
      </p:pic>
      <p:pic>
        <p:nvPicPr>
          <p:cNvPr id="95235" name="Picture 3" descr="C:\Users\User\Desktop\ПЕДСОВЕТ\фото пед сов\P11405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2924" y="798786"/>
            <a:ext cx="3951890" cy="5243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7283" name="Picture 3" descr="C:\Users\User\Desktop\ПЕДСОВЕТ\фото пед сов\IMG_33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332" y="483517"/>
            <a:ext cx="5409268" cy="4435324"/>
          </a:xfrm>
          <a:prstGeom prst="rect">
            <a:avLst/>
          </a:prstGeom>
          <a:noFill/>
        </p:spPr>
      </p:pic>
      <p:pic>
        <p:nvPicPr>
          <p:cNvPr id="97284" name="Picture 4" descr="C:\Users\User\Desktop\ПЕДСОВЕТ\фото пед сов\DSC000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8980" y="2112579"/>
            <a:ext cx="5766896" cy="4288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8306" name="Picture 2" descr="C:\Users\User\Desktop\ПЕДСОВЕТ\фото пед сов\P10200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331" y="1019503"/>
            <a:ext cx="5554771" cy="5013435"/>
          </a:xfrm>
          <a:prstGeom prst="rect">
            <a:avLst/>
          </a:prstGeom>
          <a:noFill/>
        </p:spPr>
      </p:pic>
      <p:pic>
        <p:nvPicPr>
          <p:cNvPr id="98307" name="Picture 3" descr="C:\Users\User\Desktop\ПЕДСОВЕТ\фото пед сов\DSC_06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0153" y="725213"/>
            <a:ext cx="3408453" cy="5454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9330" name="Picture 2" descr="C:\Users\User\Desktop\ПЕДСОВЕТ\фото пед сов\P11405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559" y="977462"/>
            <a:ext cx="3657374" cy="5064563"/>
          </a:xfrm>
          <a:prstGeom prst="rect">
            <a:avLst/>
          </a:prstGeom>
          <a:noFill/>
        </p:spPr>
      </p:pic>
      <p:pic>
        <p:nvPicPr>
          <p:cNvPr id="99331" name="Picture 3" descr="C:\Users\User\Desktop\ПЕДСОВЕТ\фото пед сов\IMG_4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448" y="567559"/>
            <a:ext cx="7438077" cy="5875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400569" cy="7777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оснащение.</a:t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Для дошкольного отделения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1132" y="1303278"/>
          <a:ext cx="10941269" cy="5294472"/>
        </p:xfrm>
        <a:graphic>
          <a:graphicData uri="http://schemas.openxmlformats.org/drawingml/2006/table">
            <a:tbl>
              <a:tblPr/>
              <a:tblGrid>
                <a:gridCol w="831030"/>
                <a:gridCol w="4103437"/>
                <a:gridCol w="1508164"/>
                <a:gridCol w="2105274"/>
                <a:gridCol w="2393364"/>
              </a:tblGrid>
              <a:tr h="463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в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тыс.руб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Направление расходов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Ноутбук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21,750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Методист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Принтер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9,700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Методист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Шкаф для уборочного инвентаря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65,000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кор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Подключение к интернету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9,083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кор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Изготовление плана эвакуации, табличек, огнетушители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13,790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кор.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Монтаж системы видеонаблюдения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110,000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Домофон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12,000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Жалюзи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113,673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Водонагреватель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16,800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Вода бутилированная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5,490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3,4кор.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Сетка рабица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10,600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Хоккейна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площадка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Пылесос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Samsung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7,200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Водонагреватель 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Termex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10,325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3кор.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Мебель 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423,000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Мягкий инвентарь</a:t>
                      </a:r>
                      <a:endParaRPr lang="ru-RU" sz="16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125,000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63935" cy="39939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медицинского кабинета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24605" y="1534510"/>
          <a:ext cx="9385739" cy="4151586"/>
        </p:xfrm>
        <a:graphic>
          <a:graphicData uri="http://schemas.openxmlformats.org/drawingml/2006/table">
            <a:tbl>
              <a:tblPr/>
              <a:tblGrid>
                <a:gridCol w="1158356"/>
                <a:gridCol w="3305682"/>
                <a:gridCol w="816426"/>
                <a:gridCol w="1887593"/>
                <a:gridCol w="2217682"/>
              </a:tblGrid>
              <a:tr h="12150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тыс.руб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Направление расходов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4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Оборудование медкабинета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175,014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384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Оборудование медкабинета (2 холодильника, кушетка)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76,470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4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Стол с выкатной тумбой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7,600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4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Шкаф полуоткрытый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9,800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23" y="493987"/>
            <a:ext cx="10106279" cy="52551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столовых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93379" y="1177160"/>
          <a:ext cx="9984828" cy="4582506"/>
        </p:xfrm>
        <a:graphic>
          <a:graphicData uri="http://schemas.openxmlformats.org/drawingml/2006/table">
            <a:tbl>
              <a:tblPr/>
              <a:tblGrid>
                <a:gridCol w="639833"/>
                <a:gridCol w="4155238"/>
                <a:gridCol w="1010004"/>
                <a:gridCol w="1869244"/>
                <a:gridCol w="2310509"/>
              </a:tblGrid>
              <a:tr h="1145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 </a:t>
                      </a: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Направление расходов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1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Шкаф холодильный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29,900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2кор кухня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1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Ванна моечная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23,850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кор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1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Комплект обеденный на6 мест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300,480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 кор.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1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 разделочный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28,680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1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 эргономичный (орех)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4,409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1кор.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81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Шкаф холодильный Капри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55,800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Столовая 1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26087" cy="5150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учебных целей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77766" y="1166647"/>
          <a:ext cx="10689020" cy="4939863"/>
        </p:xfrm>
        <a:graphic>
          <a:graphicData uri="http://schemas.openxmlformats.org/drawingml/2006/table">
            <a:tbl>
              <a:tblPr/>
              <a:tblGrid>
                <a:gridCol w="1070629"/>
                <a:gridCol w="3765798"/>
                <a:gridCol w="1449201"/>
                <a:gridCol w="1938024"/>
                <a:gridCol w="2465368"/>
              </a:tblGrid>
              <a:tr h="948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тыс.руб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Направление расходов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41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Библиотечный фонд ( 1-я закупка, уже поступили) 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308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112,403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1.кор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41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Медали, футляры, удостоверения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2,179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Покупка Аттестатов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17,5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Покупка картриджей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5,815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1кор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Канцтовары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10,930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1,2кор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Библиотечный фонд ( 2-я закупка, еще не поступили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412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147 818,35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15880" cy="45194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хозяйственные нужды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09298" y="1303284"/>
          <a:ext cx="11035861" cy="5034455"/>
        </p:xfrm>
        <a:graphic>
          <a:graphicData uri="http://schemas.openxmlformats.org/drawingml/2006/table">
            <a:tbl>
              <a:tblPr/>
              <a:tblGrid>
                <a:gridCol w="1108399"/>
                <a:gridCol w="3473718"/>
                <a:gridCol w="1903256"/>
                <a:gridCol w="1996769"/>
                <a:gridCol w="2553719"/>
              </a:tblGrid>
              <a:tr h="1313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Сумма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Направление расходов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Пеномоющие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44,479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1,2,3,4кор.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Огнетушитель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2,500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 кор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89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Сетка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рабица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10,600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Спортивная  площадка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66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Контейнер д/отходов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32,700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66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Лестница стремянка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8,800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84045" cy="4834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Помощь спонсоров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61545" y="1355834"/>
          <a:ext cx="10447284" cy="4729655"/>
        </p:xfrm>
        <a:graphic>
          <a:graphicData uri="http://schemas.openxmlformats.org/drawingml/2006/table">
            <a:tbl>
              <a:tblPr/>
              <a:tblGrid>
                <a:gridCol w="1010185"/>
                <a:gridCol w="3640702"/>
                <a:gridCol w="1495692"/>
                <a:gridCol w="2135514"/>
                <a:gridCol w="2165191"/>
              </a:tblGrid>
              <a:tr h="980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Спонсор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Направление расходов</a:t>
                      </a:r>
                      <a:endParaRPr lang="ru-RU" sz="20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Урна желез. красная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«Водоканал»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3,4кор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2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Урна желез. серая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«Микрон»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 кор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Стеллаж метал. д/белья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«Микрон»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Кладовая 4кор.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Хоккейная площадка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Стройинвест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2кор.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Песок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«Водоканал», «Микрон»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2кор.,подсыпка территории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Земля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0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«Водоканал»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2кор. Клумба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9269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Picture 2" descr="G:\Мое выступление на авг. совещании -2015г\Для презентации к выступлению Любавиной Н.М. на конференции\Для С-24.  школьный коллектив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16633"/>
            <a:ext cx="11905323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7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94556" cy="45194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Подарок родителей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25214" y="1219198"/>
          <a:ext cx="10499834" cy="5106801"/>
        </p:xfrm>
        <a:graphic>
          <a:graphicData uri="http://schemas.openxmlformats.org/drawingml/2006/table">
            <a:tbl>
              <a:tblPr/>
              <a:tblGrid>
                <a:gridCol w="1048537"/>
                <a:gridCol w="6357510"/>
                <a:gridCol w="3093787"/>
              </a:tblGrid>
              <a:tr h="502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Сумма , в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9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Компактная камера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9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Принтер МФУ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9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Сумка для компактной камеры (фотоаппарата)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9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Память  для компактной камеры (фотоаппарата)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82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Вокальная радиосистема: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(микрофон,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блок питания)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48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Набор для окон на лестницах ( нитки, шина, тесьма, ткань)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5 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140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479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Фотобумага для печати грамот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  <a:tr h="502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                                      ИТОГО: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34  580 </a:t>
                      </a:r>
                      <a:r>
                        <a:rPr lang="ru-RU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0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3" name="Picture 1" descr="C:\Users\User\Desktop\коллаж школы\школа вариант 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992" y="367862"/>
            <a:ext cx="9690539" cy="6043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796</TotalTime>
  <Words>5467</Words>
  <Application>Microsoft Office PowerPoint</Application>
  <PresentationFormat>Произвольный</PresentationFormat>
  <Paragraphs>1954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Грань</vt:lpstr>
      <vt:lpstr>муниципальное бюджетное общеобразовательное учреждение «Средняя общеобразовательная школа № 6 им. Героя Советского Союза А. В. Попова»</vt:lpstr>
      <vt:lpstr>Презентация PowerPoint</vt:lpstr>
      <vt:lpstr>Презентация PowerPoint</vt:lpstr>
      <vt:lpstr>Презентация PowerPoint</vt:lpstr>
      <vt:lpstr>5. Школа  вошла в список 100 лучших школ России в номинации – Образовательные  учреждения – победители Национальной образовательной программы  « Интеллектуально-творческий Потенциал  России», и учреждению присуждено  звание –  «Лидер инновационного образования». </vt:lpstr>
      <vt:lpstr>6. Школа - Победитель Всероссийского конкурса «100 лучших школ России» в номинации «Лучшее общеобразовательное учреждение».   </vt:lpstr>
      <vt:lpstr>Презентация PowerPoint</vt:lpstr>
      <vt:lpstr>Презентация PowerPoint</vt:lpstr>
      <vt:lpstr>Презентация PowerPoint</vt:lpstr>
      <vt:lpstr>Состав педагогических кадров</vt:lpstr>
      <vt:lpstr>      Кадровый ресурс школы</vt:lpstr>
      <vt:lpstr>Достижения педагогов в профессиональных конкурсах, проектах. </vt:lpstr>
      <vt:lpstr>Презентация PowerPoint</vt:lpstr>
      <vt:lpstr>Презентация PowerPoint</vt:lpstr>
      <vt:lpstr>Презентация PowerPoint</vt:lpstr>
      <vt:lpstr>Публикации</vt:lpstr>
      <vt:lpstr>Состав обучающихся</vt:lpstr>
      <vt:lpstr>Средняя наполняемость</vt:lpstr>
      <vt:lpstr>Динамика численности обучающихся</vt:lpstr>
      <vt:lpstr>               Динамика численности обучающихся в 2014-2015 учебном году по уровням образования. </vt:lpstr>
      <vt:lpstr>                                         Возрастной состав дошкольного отделения</vt:lpstr>
      <vt:lpstr>Презентация PowerPoint</vt:lpstr>
      <vt:lpstr>Социальный паспорт</vt:lpstr>
      <vt:lpstr>Обстановка в образовательном учреждении (количество трудных детей, а также детей, состоящих на учете в КПДН и ПДН) </vt:lpstr>
      <vt:lpstr>Результаты образовательной деятельности. </vt:lpstr>
      <vt:lpstr>Похвальные листы</vt:lpstr>
      <vt:lpstr>                                         Отличники</vt:lpstr>
      <vt:lpstr>Неуспевающие</vt:lpstr>
      <vt:lpstr>Рейтинг классов по успеваемости</vt:lpstr>
      <vt:lpstr>      РЕЗУЛЬТАТЫ РКМ в 2015 г. </vt:lpstr>
      <vt:lpstr>Рейтинг по школе </vt:lpstr>
      <vt:lpstr>Сравнительные результаты по среднему баллу и качеству.  </vt:lpstr>
      <vt:lpstr>Результаты ГИА в 9 классах в 2015 году   </vt:lpstr>
      <vt:lpstr>Результаты ЕГЭ-2015 </vt:lpstr>
      <vt:lpstr>Результаты  работы школы по программе «Одарённые дети».</vt:lpstr>
      <vt:lpstr>Результаты областных, всероссийских, международных  конкурсов, олимпиад,  викторин.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 учащихся школы в очных конференциях  городского, областного, всероссийского уровня. </vt:lpstr>
      <vt:lpstr>Презентация PowerPoint</vt:lpstr>
      <vt:lpstr>Презентация PowerPoint</vt:lpstr>
      <vt:lpstr>Муниципальная олимпиада по предметам: </vt:lpstr>
      <vt:lpstr>Доля обучающихся, призёров конкурсов, олимпиад, соревнований, конференций разных уровней по научно-исследовательской работе.   </vt:lpstr>
      <vt:lpstr>Рейтинги учащихся в книге «Ими гордится Россия» по итогам года. В списке 100 лучших учащихся России – Светлорусов Фёдор, Фадеева Алина. Список учащихся, занимающих 100 верхних строк по сумме рейтинговых баллов, набранных за 2014/2015 учебный год за участие в разнообразных  проектах Национальной образовательной программы «Интеллектуально-творческий потенциал России»    </vt:lpstr>
      <vt:lpstr>Презентация PowerPoint</vt:lpstr>
      <vt:lpstr>В рамках внеурочной деятельности ученики школы принимают  активное участие в  конкурсах различного уровня.  </vt:lpstr>
      <vt:lpstr>Городские конкурсы: </vt:lpstr>
      <vt:lpstr>Презентация PowerPoint</vt:lpstr>
      <vt:lpstr>Презентация PowerPoint</vt:lpstr>
      <vt:lpstr>Презентация PowerPoint</vt:lpstr>
      <vt:lpstr>Распределение выпускников. </vt:lpstr>
      <vt:lpstr>Акция «Школьники дошкольникам» (оказание помощи воспитанникам дошкольного отделения) </vt:lpstr>
      <vt:lpstr>Акция «Для тех, кто рядом с нами» (продолжено многолетнее сотрудничество с великолукским домом ветеранов и домом престарелых) </vt:lpstr>
      <vt:lpstr>Акция «Обелиск у дороги» (учащиеся школы ухаживают за мемориальными плитами в п. Шелково, могилой Героя в п. Купуй) </vt:lpstr>
      <vt:lpstr>Акция «Новогодний серпантин» (члены ШКОДА подготовили праздники для дошкольников и младших школьников)</vt:lpstr>
      <vt:lpstr>Проект «Природа - наш дом» (эколого-валеологический месячник)</vt:lpstr>
      <vt:lpstr>Презентация PowerPoint</vt:lpstr>
      <vt:lpstr>Акция « Добрая душа» (участие в волонтерском движении в п. Клин)</vt:lpstr>
      <vt:lpstr>Летняя практика</vt:lpstr>
      <vt:lpstr>Подведение итогов года творческими центрами по номинациям</vt:lpstr>
      <vt:lpstr>Школьный конкурс на получение премии А.В.Попова. </vt:lpstr>
      <vt:lpstr>За 2014-2015 год в периодической печати о делах школы рассказывалось в следующих статьях: </vt:lpstr>
      <vt:lpstr>Диаграмма наполняемости кружков с 2010-2011учебного года по 2014-2015 учебный год. </vt:lpstr>
      <vt:lpstr>Научно-методическая работа. 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Материально-техническое оснащение. Для дошкольного отделения </vt:lpstr>
      <vt:lpstr>Для медицинского кабинета </vt:lpstr>
      <vt:lpstr>Для столовых </vt:lpstr>
      <vt:lpstr>Для учебных целей </vt:lpstr>
      <vt:lpstr>На хозяйственные нужды </vt:lpstr>
      <vt:lpstr>Помощь спонсоров </vt:lpstr>
      <vt:lpstr>Подарок родителей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«Средняя общеобразовательная школа № 6 им. Героя Советского Союза А. В. Попова»</dc:title>
  <dc:creator>User</dc:creator>
  <cp:lastModifiedBy>Админ</cp:lastModifiedBy>
  <cp:revision>95</cp:revision>
  <dcterms:created xsi:type="dcterms:W3CDTF">2014-08-28T12:22:40Z</dcterms:created>
  <dcterms:modified xsi:type="dcterms:W3CDTF">2015-08-26T20:07:23Z</dcterms:modified>
</cp:coreProperties>
</file>