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_rels/notesSlide9.xml.rels" ContentType="application/vnd.openxmlformats-package.relationships+xml"/>
  <Override PartName="/ppt/notesSlides/_rels/notesSlide8.xml.rels" ContentType="application/vnd.openxmlformats-package.relationships+xml"/>
  <Override PartName="/ppt/notesSlides/_rels/notesSlide7.xml.rels" ContentType="application/vnd.openxmlformats-package.relationships+xml"/>
  <Override PartName="/ppt/notesSlides/_rels/notesSlide6.xml.rels" ContentType="application/vnd.openxmlformats-package.relationships+xml"/>
  <Override PartName="/ppt/notesSlides/_rels/notesSlide5.xml.rels" ContentType="application/vnd.openxmlformats-package.relationships+xml"/>
  <Override PartName="/ppt/notesSlides/_rels/notesSlide4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_rels/notesSlide1.xml.rels" ContentType="application/vnd.openxmlformats-package.relationships+xml"/>
  <Override PartName="/ppt/notesSlides/_rels/notesSlide10.xml.rels" ContentType="application/vnd.openxmlformats-package.relationships+xml"/>
  <Override PartName="/ppt/notesSlides/notesSlide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6.xml" ContentType="application/vnd.openxmlformats-officedocument.presentationml.notesSlide+xml"/>
  <Override PartName="/ppt/_rels/presentation.xml.rels" ContentType="application/vnd.openxmlformats-package.relationships+xml"/>
  <Override PartName="/ppt/media/image1.jpeg" ContentType="image/jpeg"/>
  <Override PartName="/ppt/media/image2.jpeg" ContentType="image/jpeg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6.xml.rels" ContentType="application/vnd.openxmlformats-package.relationships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10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4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bIns="0" lIns="0" rIns="0" tIns="0" wrap="none"/>
          <a:p>
            <a:r>
              <a:rPr lang="ru-RU"/>
              <a:t>Для правки формата примечаний щелкните мышью</a:t>
            </a:r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r>
              <a:rPr lang="ru-RU"/>
              <a:t>&lt;заголовок&gt;</a:t>
            </a:r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ru-RU"/>
              <a:t>&lt;дата/время&gt;</a:t>
            </a:r>
            <a:endParaRPr/>
          </a:p>
        </p:txBody>
      </p:sp>
      <p:sp>
        <p:nvSpPr>
          <p:cNvPr id="106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ru-RU"/>
              <a:t>&lt;нижний колонтитул&gt;</a:t>
            </a:r>
            <a:endParaRPr/>
          </a:p>
        </p:txBody>
      </p:sp>
      <p:sp>
        <p:nvSpPr>
          <p:cNvPr id="107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6677C86C-FABD-4474-9559-2F46239E86E1}" type="slidenum">
              <a:rPr lang="ru-RU"/>
              <a:t>&lt;номер&gt;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30" name="CustomShape 2"/>
          <p:cNvSpPr/>
          <p:nvPr/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6C62D342-E1B2-4FE0-A199-C5FA94EB953C}" type="slidenum">
              <a:rPr lang="ru-RU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48" name="CustomShape 2"/>
          <p:cNvSpPr/>
          <p:nvPr/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231C66B0-6F99-4790-8B02-363B155D9C3C}" type="slidenum">
              <a:rPr lang="ru-RU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32" name="CustomShape 2"/>
          <p:cNvSpPr/>
          <p:nvPr/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0FA3C8AC-E2AB-4B9D-965D-21EEC49427BB}" type="slidenum">
              <a:rPr lang="ru-RU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34" name="CustomShape 2"/>
          <p:cNvSpPr/>
          <p:nvPr/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F2A2A7D8-CE1E-4E1D-BD9E-BED1C4E25AA0}" type="slidenum">
              <a:rPr lang="ru-RU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36" name="CustomShape 2"/>
          <p:cNvSpPr/>
          <p:nvPr/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0C382DF8-69B8-4836-A739-8880A95CCC1E}" type="slidenum">
              <a:rPr lang="ru-RU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38" name="CustomShape 2"/>
          <p:cNvSpPr/>
          <p:nvPr/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5922A0FA-05F7-48F2-BDE2-F39C2542EF17}" type="slidenum">
              <a:rPr lang="ru-RU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40" name="CustomShape 2"/>
          <p:cNvSpPr/>
          <p:nvPr/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23EC56D0-1251-4E26-A622-B59640269D38}" type="slidenum">
              <a:rPr lang="ru-RU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42" name="CustomShape 2"/>
          <p:cNvSpPr/>
          <p:nvPr/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EC966BCC-08C3-4EC0-B989-E7F46C2355C3}" type="slidenum">
              <a:rPr lang="ru-RU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44" name="CustomShape 2"/>
          <p:cNvSpPr/>
          <p:nvPr/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43746E12-6001-4407-9282-77E1B3237594}" type="slidenum">
              <a:rPr lang="ru-RU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146" name="CustomShape 2"/>
          <p:cNvSpPr/>
          <p:nvPr/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EF4EC93E-7458-4024-B2D5-6B2614D95F14}" type="slidenum">
              <a:rPr lang="ru-RU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728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10728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106680" y="36817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09480" y="36817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72836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7283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72836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106680" y="36817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09480" y="3681720"/>
            <a:ext cx="1072800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728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10728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6106680" y="36817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5"/>
          <p:cNvSpPr>
            <a:spLocks noGrp="1"/>
          </p:cNvSpPr>
          <p:nvPr>
            <p:ph type="body"/>
          </p:nvPr>
        </p:nvSpPr>
        <p:spPr>
          <a:xfrm>
            <a:off x="609480" y="36817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72836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7283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72836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6106680" y="36817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609480" y="3681720"/>
            <a:ext cx="1072800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728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10728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6106680" y="36817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9" name="PlaceHolder 5"/>
          <p:cNvSpPr>
            <a:spLocks noGrp="1"/>
          </p:cNvSpPr>
          <p:nvPr>
            <p:ph type="body"/>
          </p:nvPr>
        </p:nvSpPr>
        <p:spPr>
          <a:xfrm>
            <a:off x="609480" y="36817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3977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106680" y="36817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106680" y="1604520"/>
            <a:ext cx="523512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1720"/>
            <a:ext cx="1072800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560" cy="159984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72836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72836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560" cy="159984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3011040" cy="4872960"/>
          </a:xfrm>
          <a:prstGeom prst="rect">
            <a:avLst/>
          </a:prstGeom>
        </p:spPr>
        <p:txBody>
          <a:bodyPr anchor="ctr" bIns="0" lIns="0" rIns="0" tIns="0" wrap="none"/>
          <a:p>
            <a:pPr>
              <a:buSzPct val="4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8345520" y="987480"/>
            <a:ext cx="3011040" cy="4872960"/>
          </a:xfrm>
          <a:prstGeom prst="rect">
            <a:avLst/>
          </a:prstGeom>
        </p:spPr>
        <p:txBody>
          <a:bodyPr anchor="ctr" bIns="0" lIns="0" rIns="0" tIns="0" wrap="none"/>
          <a:p>
            <a:pPr>
              <a:buSzPct val="4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ru-RU"/>
              <a:t>Четвёртый уровень структуры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8.xml"/><Relationship Id="rId4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anchor="b" bIns="45000" lIns="90000" rIns="90000" tIns="45000"/>
          <a:p>
            <a:r>
              <a:rPr lang="ru-RU" sz="6000">
                <a:solidFill>
                  <a:srgbClr val="000000"/>
                </a:solidFill>
                <a:latin typeface="Calibri Light"/>
              </a:rPr>
              <a:t>Рокоссовский Константин Константинович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sz="6000">
                <a:solidFill>
                  <a:srgbClr val="000000"/>
                </a:solidFill>
                <a:latin typeface="Calibri"/>
              </a:rPr>
              <a:t>(1896-1968)</a:t>
            </a:r>
            <a:endParaRPr/>
          </a:p>
        </p:txBody>
      </p:sp>
      <p:sp>
        <p:nvSpPr>
          <p:cNvPr id="109" name="CustomShape 2"/>
          <p:cNvSpPr/>
          <p:nvPr/>
        </p:nvSpPr>
        <p:spPr>
          <a:xfrm>
            <a:off x="5829480" y="4907160"/>
            <a:ext cx="6210000" cy="165492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Презентация подготовлена: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учеником 11"Е-Т" класса  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МБОУ"Гимназия им. С.В. Ковалевской"  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sz="2400">
                <a:solidFill>
                  <a:srgbClr val="000000"/>
                </a:solidFill>
                <a:latin typeface="Calibri"/>
              </a:rPr>
              <a:t>Могилевцевым Артёмом  </a:t>
            </a:r>
            <a:endParaRPr/>
          </a:p>
        </p:txBody>
      </p:sp>
    </p:spTree>
  </p:cSld>
  <p:transition spd="slow">
    <p:push dir="u"/>
  </p:transition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242280" y="242280"/>
            <a:ext cx="11808720" cy="60408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ru-RU" sz="3200">
                <a:solidFill>
                  <a:srgbClr val="5b9bd5"/>
                </a:solidFill>
                <a:latin typeface="Calibri Light"/>
              </a:rPr>
              <a:t>Послевоенная деятельность                           </a:t>
            </a:r>
            <a:r>
              <a:rPr lang="ru-RU" sz="1600">
                <a:solidFill>
                  <a:srgbClr val="5b9bd5"/>
                </a:solidFill>
                <a:latin typeface="Calibri Light"/>
              </a:rPr>
              <a:t>К.К. Рокоссовский в форме Маршала Польши</a:t>
            </a:r>
            <a:endParaRPr/>
          </a:p>
        </p:txBody>
      </p:sp>
      <p:sp>
        <p:nvSpPr>
          <p:cNvPr id="128" name="CustomShape 2"/>
          <p:cNvSpPr/>
          <p:nvPr/>
        </p:nvSpPr>
        <p:spPr>
          <a:xfrm>
            <a:off x="185760" y="930240"/>
            <a:ext cx="8014680" cy="570132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160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600">
                <a:solidFill>
                  <a:srgbClr val="000000"/>
                </a:solidFill>
                <a:latin typeface="Calibri"/>
              </a:rPr>
              <a:t>В 1949 году городские народные советы Гданьска, Гдыни, Картуз, Сопота, Щецина и Вроцлава своими постановлениями признали Рокоссовского «Почётным гражданином» данных городов, которые во время войны были освобождены войсками под его командованием.</a:t>
            </a:r>
            <a:endParaRPr/>
          </a:p>
          <a:p>
            <a:pPr>
              <a:lnSpc>
                <a:spcPct val="100000"/>
              </a:lnSpc>
            </a:pPr>
            <a:r>
              <a:rPr lang="ru-RU" sz="1600">
                <a:solidFill>
                  <a:srgbClr val="000000"/>
                </a:solidFill>
                <a:latin typeface="Calibri"/>
              </a:rPr>
              <a:t>В 1949—1956 годах он проделал большую работу по перевооружению, структурной реорганизации польской армии Для обучения офицеров были открыты Академия Генерального штаба им. К. Сверчевского, Военно-техническая академия им. Я. Домбровского и Военно-политическая академия им. Ф. Дзержинского.</a:t>
            </a:r>
            <a:endParaRPr/>
          </a:p>
          <a:p>
            <a:pPr>
              <a:lnSpc>
                <a:spcPct val="100000"/>
              </a:lnSpc>
            </a:pPr>
            <a:r>
              <a:rPr lang="ru-RU" sz="1600">
                <a:solidFill>
                  <a:srgbClr val="000000"/>
                </a:solidFill>
                <a:latin typeface="Calibri"/>
              </a:rPr>
              <a:t>После смерти президента Болеслава Берута и Познанских выступлений, первым секретарём ПОРП был избран «антисталинист» Владислав Гомулка.</a:t>
            </a:r>
            <a:endParaRPr/>
          </a:p>
          <a:p>
            <a:pPr>
              <a:lnSpc>
                <a:spcPct val="100000"/>
              </a:lnSpc>
            </a:pPr>
            <a:r>
              <a:rPr i="1" lang="ru-RU" sz="1600">
                <a:solidFill>
                  <a:srgbClr val="000000"/>
                </a:solidFill>
                <a:latin typeface="Calibri"/>
              </a:rPr>
              <a:t>С ноября 1956 года по июнь 1957 года — заместитель Министра обороны СССР</a:t>
            </a:r>
            <a:r>
              <a:rPr lang="ru-RU" sz="1600">
                <a:solidFill>
                  <a:srgbClr val="000000"/>
                </a:solidFill>
                <a:latin typeface="Calibri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r>
              <a:rPr lang="ru-RU" sz="1600">
                <a:solidFill>
                  <a:srgbClr val="000000"/>
                </a:solidFill>
                <a:latin typeface="Calibri"/>
              </a:rPr>
              <a:t>3 августа 1968 года К. К. Рокоссовский скончался от рака. Урна с прахом К. К. Рокоссовского похоронена в Кремлёвской стене. </a:t>
            </a:r>
            <a:endParaRPr/>
          </a:p>
          <a:p>
            <a:pPr>
              <a:lnSpc>
                <a:spcPct val="100000"/>
              </a:lnSpc>
            </a:pPr>
            <a:r>
              <a:rPr lang="ru-RU" sz="1600">
                <a:solidFill>
                  <a:srgbClr val="000000"/>
                </a:solidFill>
                <a:latin typeface="Calibri"/>
              </a:rPr>
              <a:t>Как дважды Герою Советского Союза К. К. Рокоссовскому в городе Великие Луки установлен бронзовый бюст. В Благовещенске Амурской области действует Дальневосточное высшее военное командное училище (военный институт) имени Маршала Советского Союза К. К. Рокоссовского.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ransition spd="slow">
    <p:push dir="u"/>
  </p:transition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415080" y="506520"/>
            <a:ext cx="5859720" cy="128340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 Light"/>
              </a:rPr>
              <a:t>Родился в городе Великие Луки 21 декабря 1896 года</a:t>
            </a:r>
            <a:endParaRPr/>
          </a:p>
        </p:txBody>
      </p:sp>
      <p:sp>
        <p:nvSpPr>
          <p:cNvPr id="111" name="CustomShape 2"/>
          <p:cNvSpPr/>
          <p:nvPr/>
        </p:nvSpPr>
        <p:spPr>
          <a:xfrm>
            <a:off x="812160" y="2302200"/>
            <a:ext cx="5858640" cy="38109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2800">
                <a:solidFill>
                  <a:srgbClr val="252525"/>
                </a:solidFill>
                <a:latin typeface="Calibri"/>
              </a:rPr>
              <a:t>Отец — поляк Ксаверий Юзеф Рокоссовский</a:t>
            </a: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252525"/>
                </a:solidFill>
                <a:latin typeface="Calibri"/>
              </a:rPr>
              <a:t>Мать — белоруска Антонина (Атонида) Овсянникова</a:t>
            </a: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252525"/>
                </a:solidFill>
                <a:latin typeface="Calibri"/>
              </a:rPr>
              <a:t>Жена — Юлия Петровна Бармина.</a:t>
            </a: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252525"/>
                </a:solidFill>
                <a:latin typeface="Calibri"/>
              </a:rPr>
              <a:t>Дочь — Ариадна.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252525"/>
                </a:solidFill>
                <a:latin typeface="Calibri"/>
              </a:rPr>
              <a:t>Бюст К.К.Рокоссовскому в г. Великие Луки</a:t>
            </a:r>
            <a:endParaRPr/>
          </a:p>
        </p:txBody>
      </p:sp>
    </p:spTree>
  </p:cSld>
  <p:transition spd="slow">
    <p:push dir="u"/>
  </p:transition>
  <p:timing>
    <p:tnLst>
      <p:par>
        <p:cTn dur="indefinite" id="3" nodeType="tmRoot" restart="never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60480" y="-72720"/>
            <a:ext cx="12219840" cy="67896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ru-RU" sz="3200">
                <a:solidFill>
                  <a:srgbClr val="5b9bd5"/>
                </a:solidFill>
                <a:latin typeface="Calibri Light"/>
              </a:rPr>
              <a:t>Первая мировая война и Сталинские репрессии 1937-1940г.г.</a:t>
            </a:r>
            <a:r>
              <a:rPr lang="ru-RU" sz="2400">
                <a:solidFill>
                  <a:srgbClr val="000000"/>
                </a:solidFill>
                <a:latin typeface="Calibri Light"/>
              </a:rPr>
              <a:t> </a:t>
            </a:r>
            <a:endParaRPr/>
          </a:p>
        </p:txBody>
      </p:sp>
      <p:sp>
        <p:nvSpPr>
          <p:cNvPr id="113" name="CustomShape 2"/>
          <p:cNvSpPr/>
          <p:nvPr/>
        </p:nvSpPr>
        <p:spPr>
          <a:xfrm>
            <a:off x="169560" y="933120"/>
            <a:ext cx="8076960" cy="607608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3200">
                <a:solidFill>
                  <a:srgbClr val="8b8b8b"/>
                </a:solidFill>
                <a:latin typeface="Calibri"/>
              </a:rPr>
              <a:t>2 августа 1914 года, 18-летний  Константин, добровольцем вступил в армию. 8 августа Рокоссовский отличился при проведении конной разведки у деревни Ястржем, за что был награждён Георгиевским крестом 4-й степени и произведён в ефрейторы. Позже был награждён Георгиевской медалью 4-й, 3-й и 2-й степени.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8b8b8b"/>
                </a:solidFill>
                <a:latin typeface="Calibri"/>
              </a:rPr>
              <a:t>С 17 августа 1937 содержался в тюрьме. Но 22 марта 1940 года по личному ходатайству С. К. Тимошенко к И. В. Сталину, и реабилитирован. К. К. Рокоссовского полностью восстанавливают в правах, в красноармейской должности и в партии, весну он проводит с семьей на курорте в Сочи. В том же году с введением генеральских званий в РККА ему присваивается звание «генерал-майор» </a:t>
            </a:r>
            <a:endParaRPr/>
          </a:p>
        </p:txBody>
      </p:sp>
    </p:spTree>
  </p:cSld>
  <p:transition spd="slow">
    <p:push dir="u"/>
  </p:transition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8022960" y="145440"/>
            <a:ext cx="3931560" cy="159948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ru-RU" sz="3200">
                <a:solidFill>
                  <a:srgbClr val="0e5580"/>
                </a:solidFill>
                <a:latin typeface="Calibri Light"/>
              </a:rPr>
              <a:t>Великая Отечественная война</a:t>
            </a:r>
            <a:endParaRPr/>
          </a:p>
        </p:txBody>
      </p:sp>
      <p:sp>
        <p:nvSpPr>
          <p:cNvPr id="115" name="CustomShape 2"/>
          <p:cNvSpPr/>
          <p:nvPr/>
        </p:nvSpPr>
        <p:spPr>
          <a:xfrm>
            <a:off x="536400" y="263520"/>
            <a:ext cx="6682680" cy="608940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4000">
                <a:solidFill>
                  <a:srgbClr val="5b9bd5"/>
                </a:solidFill>
                <a:latin typeface="Calibri"/>
              </a:rPr>
              <a:t>начальный этап войны:</a:t>
            </a:r>
            <a:endParaRPr/>
          </a:p>
          <a:p>
            <a:pPr>
              <a:lnSpc>
                <a:spcPct val="100000"/>
              </a:lnSpc>
            </a:pPr>
            <a:r>
              <a:rPr lang="ru-RU" sz="4000">
                <a:solidFill>
                  <a:srgbClr val="000000"/>
                </a:solidFill>
                <a:latin typeface="Calibri"/>
              </a:rPr>
              <a:t>Командовал  корпусом в сражении под Дубно-Луцком-Бродами.  За успехи был представлен к 4-му ордену «Красного Знамени».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4000">
                <a:solidFill>
                  <a:srgbClr val="000000"/>
                </a:solidFill>
                <a:latin typeface="Calibri"/>
              </a:rPr>
              <a:t>Группа Рокоссовского способствовала деблокаде окружённых в районе Смоленска советских армий. 10 августа она была реорганизована в 16-ю армию, а Рокоссовский стал командующим этой армии; 11 сентября 1941 года получил звание генерал-лейтенанта.</a:t>
            </a:r>
            <a:endParaRPr/>
          </a:p>
          <a:p>
            <a:pPr>
              <a:lnSpc>
                <a:spcPct val="100000"/>
              </a:lnSpc>
            </a:pPr>
            <a:r>
              <a:rPr lang="ru-RU" sz="4000">
                <a:solidFill>
                  <a:srgbClr val="5b9bd5"/>
                </a:solidFill>
                <a:latin typeface="Calibri"/>
              </a:rPr>
              <a:t>Битва за Москву:</a:t>
            </a:r>
            <a:r>
              <a:rPr lang="ru-RU" sz="4000">
                <a:solidFill>
                  <a:srgbClr val="acd433"/>
                </a:solidFill>
                <a:latin typeface="Calibri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r>
              <a:rPr lang="ru-RU" sz="4000">
                <a:solidFill>
                  <a:srgbClr val="000000"/>
                </a:solidFill>
                <a:latin typeface="Calibri"/>
              </a:rPr>
              <a:t>Именно под Москвой К. К. Рокоссовский приобрел полководческий авторитет. За битву под Москвой К. К. Рокоссовский был награждён орденом Ленина </a:t>
            </a:r>
            <a:endParaRPr/>
          </a:p>
          <a:p>
            <a:pPr>
              <a:lnSpc>
                <a:spcPct val="100000"/>
              </a:lnSpc>
            </a:pPr>
            <a:r>
              <a:rPr lang="ru-RU" sz="4000">
                <a:solidFill>
                  <a:srgbClr val="000000"/>
                </a:solidFill>
                <a:latin typeface="Calibri"/>
              </a:rPr>
              <a:t>8 марта 1942 года Рокоссовский был ранен осколком снаряда. Ранение оказалось тяжёлым — были задеты правое лёгкое, печень, рёбра и позвоночник. После операции в Козельске был доставлен в московский госпиталь в здании Тимирязевской академии, где проходил лечение до 23 мая 1942</a:t>
            </a:r>
            <a:r>
              <a:rPr lang="ru-RU" sz="4000">
                <a:solidFill>
                  <a:srgbClr val="252525"/>
                </a:solidFill>
                <a:latin typeface="Calibri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ransition spd="slow">
    <p:push dir="u"/>
  </p:transition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6132240" y="339120"/>
            <a:ext cx="5932800" cy="824760"/>
          </a:xfrm>
          <a:prstGeom prst="rect">
            <a:avLst/>
          </a:prstGeom>
        </p:spPr>
        <p:txBody>
          <a:bodyPr anchor="b" bIns="45000" lIns="90000" rIns="90000" tIns="45000"/>
          <a:p>
            <a:r>
              <a:rPr lang="ru-RU" sz="4800">
                <a:solidFill>
                  <a:srgbClr val="0e5580"/>
                </a:solidFill>
                <a:latin typeface="Calibri Light"/>
              </a:rPr>
              <a:t>Сталинградская битва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17" name="CustomShape 2"/>
          <p:cNvSpPr/>
          <p:nvPr/>
        </p:nvSpPr>
        <p:spPr>
          <a:xfrm>
            <a:off x="181800" y="48600"/>
            <a:ext cx="5446080" cy="624708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Calibri"/>
              </a:rPr>
              <a:t>Руководство по разгрому вражеской группировки Ставка поручила Донскому фронту во главе с К. К. Рокоссовским, который 15 января 1943 года получил звание генерал-полковника.</a:t>
            </a:r>
            <a:endParaRPr/>
          </a:p>
          <a:p>
            <a:pPr>
              <a:lnSpc>
                <a:spcPct val="100000"/>
              </a:lnSpc>
            </a:pPr>
            <a:r>
              <a:rPr lang="ru-RU" sz="2800">
                <a:solidFill>
                  <a:srgbClr val="000000"/>
                </a:solidFill>
                <a:latin typeface="Calibri"/>
              </a:rPr>
              <a:t>31 января 1943 года войска под командованием К. К. Рокоссовского пленили фельдмаршала Ф. фон Паулюса и его армию. 28 января он был награждён только что учреждённым орденом Суворова.</a:t>
            </a:r>
            <a:endParaRPr/>
          </a:p>
          <a:p>
            <a:pPr>
              <a:lnSpc>
                <a:spcPct val="100000"/>
              </a:lnSpc>
            </a:pPr>
            <a:r>
              <a:rPr lang="ru-RU" sz="1600">
                <a:solidFill>
                  <a:srgbClr val="252525"/>
                </a:solidFill>
                <a:latin typeface="Calibri"/>
              </a:rPr>
              <a:t> </a:t>
            </a:r>
            <a:r>
              <a:rPr lang="ru-RU" sz="2800">
                <a:solidFill>
                  <a:srgbClr val="000000"/>
                </a:solidFill>
                <a:latin typeface="Calibri"/>
              </a:rPr>
              <a:t>С этого момента И. В. Сталин стал называть К. К. Рокоссовского по имени и отчеству, такого обращения удостаивался лишь маршал Б. М. Шапошников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ransition spd="slow">
    <p:push dir="u"/>
  </p:transition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351360" y="133200"/>
            <a:ext cx="5471280" cy="59508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ru-RU" sz="3200">
                <a:solidFill>
                  <a:srgbClr val="5b9bd5"/>
                </a:solidFill>
                <a:latin typeface="Calibri Light"/>
              </a:rPr>
              <a:t>Курская дуга</a:t>
            </a:r>
            <a:endParaRPr/>
          </a:p>
        </p:txBody>
      </p:sp>
      <p:sp>
        <p:nvSpPr>
          <p:cNvPr id="119" name="CustomShape 2"/>
          <p:cNvSpPr/>
          <p:nvPr/>
        </p:nvSpPr>
        <p:spPr>
          <a:xfrm>
            <a:off x="6035400" y="399960"/>
            <a:ext cx="6150960" cy="673020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28 апреля 1943 года, Рокоссовский был произведен в генералы армии.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Из донесений разведки следовало, что летом немцы планируют большое наступление в районе Курска. Командующие некоторых фронтов предлагали развивать успехи Сталинграда и провести широкомасштабное наступление летом 1943 года, К. К. Рокоссовский был другого мнения. Он считал, что  необходимо перейти к обороне.   Поистине новаторским решением была также артиллерийская контрподготовка, проведённая за 10-20 минут до начала немецкой артиллерийской подготовки.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ransition spd="slow">
    <p:push dir="u"/>
  </p:transition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339480" y="375480"/>
            <a:ext cx="7495200" cy="73908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ru-RU" sz="4800">
                <a:solidFill>
                  <a:srgbClr val="5b9bd5"/>
                </a:solidFill>
                <a:latin typeface="Calibri Light"/>
              </a:rPr>
              <a:t>Операция "Багратион"</a:t>
            </a:r>
            <a:endParaRPr/>
          </a:p>
        </p:txBody>
      </p:sp>
      <p:sp>
        <p:nvSpPr>
          <p:cNvPr id="121" name="CustomShape 2"/>
          <p:cNvSpPr/>
          <p:nvPr/>
        </p:nvSpPr>
        <p:spPr>
          <a:xfrm>
            <a:off x="76320" y="1063800"/>
            <a:ext cx="7688880" cy="542232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i="1" lang="ru-RU" sz="3200">
                <a:solidFill>
                  <a:srgbClr val="000000"/>
                </a:solidFill>
                <a:latin typeface="Calibri"/>
              </a:rPr>
              <a:t>В полной мере полководческий талант К. К. Рокоссовского проявился летом 1944 года</a:t>
            </a:r>
            <a:r>
              <a:rPr i="1" lang="ru-RU" sz="3200">
                <a:solidFill>
                  <a:srgbClr val="252525"/>
                </a:solidFill>
                <a:latin typeface="Calibri"/>
              </a:rPr>
              <a:t> </a:t>
            </a:r>
            <a:r>
              <a:rPr i="1" lang="ru-RU" sz="3200">
                <a:solidFill>
                  <a:srgbClr val="000000"/>
                </a:solidFill>
                <a:latin typeface="Calibri"/>
              </a:rPr>
              <a:t>при проведении операции по освобождению Белоруссии</a:t>
            </a:r>
            <a:endParaRPr/>
          </a:p>
          <a:p>
            <a:pPr>
              <a:lnSpc>
                <a:spcPct val="100000"/>
              </a:lnSpc>
            </a:pPr>
            <a:r>
              <a:rPr i="1" lang="ru-RU" sz="3200">
                <a:solidFill>
                  <a:srgbClr val="000000"/>
                </a:solidFill>
                <a:latin typeface="Calibri"/>
              </a:rPr>
              <a:t>План операции разрабатывался Рокоссовским совместно с А. М. Василевским и Г. К. Жуковым.</a:t>
            </a:r>
            <a:endParaRPr/>
          </a:p>
          <a:p>
            <a:pPr>
              <a:lnSpc>
                <a:spcPct val="100000"/>
              </a:lnSpc>
            </a:pPr>
            <a:r>
              <a:rPr i="1" lang="ru-RU" sz="3200">
                <a:solidFill>
                  <a:srgbClr val="000000"/>
                </a:solidFill>
                <a:latin typeface="Calibri"/>
              </a:rPr>
              <a:t>Операция «Багратион» началась 22 июня 1944 года.</a:t>
            </a:r>
            <a:endParaRPr/>
          </a:p>
          <a:p>
            <a:pPr>
              <a:lnSpc>
                <a:spcPct val="100000"/>
              </a:lnSpc>
            </a:pPr>
            <a:r>
              <a:rPr i="1" lang="ru-RU" sz="3200">
                <a:solidFill>
                  <a:srgbClr val="000000"/>
                </a:solidFill>
                <a:latin typeface="Calibri"/>
              </a:rPr>
              <a:t>Успех операции заметно превзошёл ожидания советского командования. 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29 июня 1944 года генералу армии К. К. Рокоссовскому была вручена бриллиантовая звезда Маршала Советского Союза, а 30 июля — первая Звезда Героя Советского Союза.</a:t>
            </a:r>
            <a:endParaRPr/>
          </a:p>
          <a:p>
            <a:pPr>
              <a:lnSpc>
                <a:spcPct val="100000"/>
              </a:lnSpc>
            </a:pPr>
            <a:r>
              <a:rPr lang="ru-RU" sz="320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3200">
                <a:solidFill>
                  <a:srgbClr val="000000"/>
                </a:solidFill>
                <a:latin typeface="Calibri"/>
              </a:rPr>
              <a:t>К 11 июля была взята в плен 105-тысячная группировка противника. Когда на Западе усомнились в количестве пленных в ходе операции «Багратион</a:t>
            </a:r>
            <a:r>
              <a:rPr i="1" lang="ru-RU" sz="3200">
                <a:solidFill>
                  <a:srgbClr val="000000"/>
                </a:solidFill>
                <a:latin typeface="Calibri"/>
              </a:rPr>
              <a:t>», </a:t>
            </a:r>
            <a:r>
              <a:rPr lang="ru-RU" sz="3200">
                <a:solidFill>
                  <a:srgbClr val="000000"/>
                </a:solidFill>
                <a:latin typeface="Calibri"/>
              </a:rPr>
              <a:t>то И. В. Сталин приказал провести их по улицам Москвы.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ransition spd="slow">
    <p:push dir="u"/>
  </p:transition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242280" y="375480"/>
            <a:ext cx="3555360" cy="594720"/>
          </a:xfrm>
          <a:prstGeom prst="rect">
            <a:avLst/>
          </a:prstGeom>
        </p:spPr>
        <p:txBody>
          <a:bodyPr anchor="b" bIns="45000" lIns="90000" rIns="90000" tIns="45000"/>
          <a:p>
            <a:pPr>
              <a:lnSpc>
                <a:spcPct val="100000"/>
              </a:lnSpc>
            </a:pPr>
            <a:r>
              <a:rPr lang="ru-RU" sz="3200">
                <a:solidFill>
                  <a:srgbClr val="5b9bd5"/>
                </a:solidFill>
                <a:latin typeface="Calibri Light"/>
              </a:rPr>
              <a:t>завершение войны</a:t>
            </a:r>
            <a:endParaRPr/>
          </a:p>
        </p:txBody>
      </p:sp>
      <p:sp>
        <p:nvSpPr>
          <p:cNvPr id="123" name="CustomShape 2"/>
          <p:cNvSpPr/>
          <p:nvPr/>
        </p:nvSpPr>
        <p:spPr>
          <a:xfrm>
            <a:off x="4278240" y="787680"/>
            <a:ext cx="7616160" cy="587196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100000"/>
              </a:lnSpc>
            </a:pPr>
            <a:r>
              <a:rPr lang="ru-RU" sz="3600">
                <a:solidFill>
                  <a:srgbClr val="000000"/>
                </a:solidFill>
                <a:latin typeface="Calibri"/>
              </a:rPr>
              <a:t>Командующим 1-м Белорусским фронтом был назначен Г. К. Жуков, и честь взятия Берлина была предоставлена ему.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3600">
                <a:solidFill>
                  <a:srgbClr val="000000"/>
                </a:solidFill>
                <a:latin typeface="Calibri"/>
              </a:rPr>
              <a:t>Во время Берлинской наступательной операции войска 2-го Белорусского фронта под командованием К. К. Рокоссовского своими действиями сковали главные силы 3-й немецкой танковой армии, лишив её возможности участвовать в битве за Берлин.</a:t>
            </a:r>
            <a:endParaRPr/>
          </a:p>
          <a:p>
            <a:pPr>
              <a:lnSpc>
                <a:spcPct val="100000"/>
              </a:lnSpc>
            </a:pPr>
            <a:r>
              <a:rPr lang="ru-RU" sz="3600">
                <a:solidFill>
                  <a:srgbClr val="000000"/>
                </a:solidFill>
                <a:latin typeface="Calibri"/>
              </a:rPr>
              <a:t>1 июня 1945 года за умелое руководство войсками фронта в Восточно-Прусской, Восточно-Померанской и Берлинской операциях, Маршал Советского Союза Рокоссовский Константин Константинович был удостоен второй медали «Золотая Звезда».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ransition spd="slow">
    <p:push dir="u"/>
  </p:transition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484920" y="520920"/>
            <a:ext cx="11181600" cy="1324800"/>
          </a:xfrm>
          <a:prstGeom prst="rect">
            <a:avLst/>
          </a:prstGeom>
        </p:spPr>
        <p:txBody>
          <a:bodyPr anchor="ctr" bIns="45000" lIns="90000" rIns="90000" tIns="45000"/>
          <a:p>
            <a:pPr>
              <a:lnSpc>
                <a:spcPct val="90000"/>
              </a:lnSpc>
            </a:pPr>
            <a:r>
              <a:rPr b="1" lang="ru-RU" sz="4400">
                <a:solidFill>
                  <a:srgbClr val="5b9bd5"/>
                </a:solidFill>
                <a:latin typeface="Calibri"/>
              </a:rPr>
              <a:t>24 июня 1945 года по решению И. В. Сталина К. К. Рокоссовский командовал Парадом Победы в Москве, а принимал Парад  Г. К. Жуков. </a:t>
            </a:r>
            <a:endParaRPr/>
          </a:p>
        </p:txBody>
      </p:sp>
      <p:pic>
        <p:nvPicPr>
          <p:cNvPr descr="" id="125" name="Объект 5"/>
          <p:cNvPicPr/>
          <p:nvPr/>
        </p:nvPicPr>
        <p:blipFill>
          <a:blip r:embed="rId1"/>
          <a:stretch>
            <a:fillRect/>
          </a:stretch>
        </p:blipFill>
        <p:spPr>
          <a:xfrm>
            <a:off x="708120" y="2863800"/>
            <a:ext cx="4431600" cy="3431520"/>
          </a:xfrm>
          <a:prstGeom prst="rect">
            <a:avLst/>
          </a:prstGeom>
        </p:spPr>
      </p:pic>
      <p:pic>
        <p:nvPicPr>
          <p:cNvPr descr="" id="126" name="Объект 7"/>
          <p:cNvPicPr/>
          <p:nvPr/>
        </p:nvPicPr>
        <p:blipFill>
          <a:blip r:embed="rId2"/>
          <a:stretch>
            <a:fillRect/>
          </a:stretch>
        </p:blipFill>
        <p:spPr>
          <a:xfrm>
            <a:off x="6172200" y="2298600"/>
            <a:ext cx="5180760" cy="3404880"/>
          </a:xfrm>
          <a:prstGeom prst="rect">
            <a:avLst/>
          </a:prstGeom>
        </p:spPr>
      </p:pic>
    </p:spTree>
  </p:cSld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