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6888163" cy="100203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clrMru>
    <a:srgbClr val="FFCCCC"/>
    <a:srgbClr val="FFCCFF"/>
    <a:srgbClr val="F0F0F4"/>
    <a:srgbClr val="0000D4"/>
    <a:srgbClr val="000066"/>
    <a:srgbClr val="800000"/>
    <a:srgbClr val="C13503"/>
    <a:srgbClr val="1C9056"/>
    <a:srgbClr val="38492D"/>
    <a:srgbClr val="CCCC00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 autoAdjust="0"/>
    <p:restoredTop sz="94500" autoAdjust="0"/>
  </p:normalViewPr>
  <p:slideViewPr>
    <p:cSldViewPr>
      <p:cViewPr varScale="1">
        <p:scale>
          <a:sx n="54" d="100"/>
          <a:sy n="54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1698" y="0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ru-RU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6E0B1600-65DE-494D-B5EE-1BB61D685A8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1698" y="0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ru-RU"/>
          </a:p>
        </p:txBody>
      </p:sp>
      <p:sp>
        <p:nvSpPr>
          <p:cNvPr id="1136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17" y="4759643"/>
            <a:ext cx="5510530" cy="4509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A40C1EA1-66C7-4020-A6CC-853F68793D2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AF77E9-67A3-4EAA-8AD3-8C4558FDE6FA}" type="slidenum">
              <a:rPr lang="ru-RU"/>
              <a:pPr/>
              <a:t>1</a:t>
            </a:fld>
            <a:endParaRPr lang="ru-RU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3886200"/>
            <a:ext cx="8610600" cy="998538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4953000"/>
            <a:ext cx="8610600" cy="838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2473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2474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2D15D31-780F-4D2B-B275-761B1BC5BE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AE171-F3A2-4352-B7F0-92A1F034EF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400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400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C16A3-9397-45F6-A342-BD34022AD6A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61A07-BFED-4598-A20D-3055855CB6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38AED-6DB5-41F3-B316-3EB33AD98D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6764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B057A-0005-4F90-8645-72431933AF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3E5E1-42B9-45E3-BB30-E729DD331C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0ED90-F342-4C95-B946-567C3F32CD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5B306-59A2-4B3D-B78B-CA94F81E6B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E763F-5AD2-4AFD-AAFA-471D975B48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77D8E-C101-48B3-A76D-1D4F68B807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152400"/>
            <a:ext cx="7467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Заголовок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/>
          </a:p>
        </p:txBody>
      </p:sp>
      <p:sp>
        <p:nvSpPr>
          <p:cNvPr id="6144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6144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71B4006-484F-42B5-AF2E-C482DE692B0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D4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D4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D4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D4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D4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D4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D4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D4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D4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3714752"/>
            <a:ext cx="8610600" cy="998538"/>
          </a:xfrm>
        </p:spPr>
        <p:txBody>
          <a:bodyPr/>
          <a:lstStyle/>
          <a:p>
            <a:r>
              <a:rPr lang="ru-RU" dirty="0"/>
              <a:t>Биология 8 класс</a:t>
            </a:r>
            <a:endParaRPr lang="nl-NL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4953000"/>
            <a:ext cx="8610600" cy="1119206"/>
          </a:xfrm>
        </p:spPr>
        <p:txBody>
          <a:bodyPr/>
          <a:lstStyle/>
          <a:p>
            <a:r>
              <a:rPr lang="ru-RU" dirty="0"/>
              <a:t>Внутренняя среда организма - кровь. Форменные элементы крови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«В некотором царстве»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76400"/>
            <a:ext cx="8629680" cy="2395542"/>
          </a:xfrm>
        </p:spPr>
        <p:txBody>
          <a:bodyPr/>
          <a:lstStyle/>
          <a:p>
            <a:pPr algn="just"/>
            <a:r>
              <a:rPr lang="ru-RU" sz="2000" b="1" dirty="0" smtClean="0">
                <a:latin typeface="Segoe Script" pitchFamily="34" charset="0"/>
              </a:rPr>
              <a:t>«В </a:t>
            </a:r>
            <a:r>
              <a:rPr lang="ru-RU" sz="2000" b="1" dirty="0">
                <a:latin typeface="Segoe Script" pitchFamily="34" charset="0"/>
              </a:rPr>
              <a:t>некотором царстве, в некотором государстве жили-были законопослушные граждане. Жили они очень дружно, во всем друг другу помогали, хотя и были такими маленькими, что увидеть их можно было  только с помощью микроскопа. Жители разных провинций  несколько отличались друг от друга внешне и владели определенной профессией, которую получали по наследству от своих </a:t>
            </a:r>
            <a:r>
              <a:rPr lang="ru-RU" sz="2000" b="1" dirty="0" smtClean="0">
                <a:latin typeface="Segoe Script" pitchFamily="34" charset="0"/>
              </a:rPr>
              <a:t>родителей....»</a:t>
            </a:r>
          </a:p>
          <a:p>
            <a:endParaRPr lang="ru-RU" sz="1800" dirty="0"/>
          </a:p>
        </p:txBody>
      </p:sp>
      <p:pic>
        <p:nvPicPr>
          <p:cNvPr id="4" name="Рисунок 3" descr="CG Artwork Wallpapers Collection-3 23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00760" y="4286256"/>
            <a:ext cx="3143240" cy="24288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596" y="4286256"/>
            <a:ext cx="50006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О каком государстве идет речь и кто такие его жители?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Функции крови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3" y="1935480"/>
          <a:ext cx="8786872" cy="406051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642941"/>
                <a:gridCol w="2143140"/>
                <a:gridCol w="6000791"/>
              </a:tblGrid>
              <a:tr h="850578">
                <a:tc>
                  <a:txBody>
                    <a:bodyPr/>
                    <a:lstStyle/>
                    <a:p>
                      <a:pPr marL="36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№</a:t>
                      </a:r>
                    </a:p>
                    <a:p>
                      <a:pPr marL="36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 err="1"/>
                        <a:t>п</a:t>
                      </a:r>
                      <a:r>
                        <a:rPr lang="ru-RU" sz="2000" dirty="0"/>
                        <a:t>/</a:t>
                      </a:r>
                      <a:r>
                        <a:rPr lang="ru-RU" sz="2000" dirty="0" err="1"/>
                        <a:t>п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6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Название функции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6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 smtClean="0"/>
                        <a:t>Сущность</a:t>
                      </a:r>
                    </a:p>
                    <a:p>
                      <a:pPr marL="36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 smtClean="0"/>
                        <a:t> функции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641988">
                <a:tc>
                  <a:txBody>
                    <a:bodyPr/>
                    <a:lstStyle/>
                    <a:p>
                      <a:pPr marL="36000" algn="just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/>
                        <a:t>1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/>
                        <a:t>Дыхательная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Перенос О</a:t>
                      </a:r>
                      <a:r>
                        <a:rPr lang="ru-RU" sz="2000" baseline="-25000" dirty="0"/>
                        <a:t>2</a:t>
                      </a:r>
                      <a:r>
                        <a:rPr lang="ru-RU" sz="2000" dirty="0"/>
                        <a:t> от легких к тканям и СО</a:t>
                      </a:r>
                      <a:r>
                        <a:rPr lang="ru-RU" sz="2000" baseline="-25000" dirty="0"/>
                        <a:t>2</a:t>
                      </a:r>
                      <a:r>
                        <a:rPr lang="ru-RU" sz="2000" dirty="0"/>
                        <a:t> от тканей к легким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641988">
                <a:tc>
                  <a:txBody>
                    <a:bodyPr/>
                    <a:lstStyle/>
                    <a:p>
                      <a:pPr marL="36000" algn="just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/>
                        <a:t>2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/>
                        <a:t>Транспортная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Транспорт питательных веществ, продуктов обмена, тепла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641988">
                <a:tc>
                  <a:txBody>
                    <a:bodyPr/>
                    <a:lstStyle/>
                    <a:p>
                      <a:pPr marL="36000" algn="just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/>
                        <a:t>3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/>
                        <a:t>Гуморальная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Регуляция функций организма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641988">
                <a:tc>
                  <a:txBody>
                    <a:bodyPr/>
                    <a:lstStyle/>
                    <a:p>
                      <a:pPr marL="36000" algn="just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/>
                        <a:t>4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/>
                        <a:t>Защитная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Уничтожение и разрушение ядовитых веществ и микробов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641988">
                <a:tc>
                  <a:txBody>
                    <a:bodyPr/>
                    <a:lstStyle/>
                    <a:p>
                      <a:pPr marL="36000" algn="just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/>
                        <a:t>5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/>
                        <a:t>Терморегуляция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Поддержание постоянства температуры тела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Кровь </a:t>
            </a:r>
            <a:r>
              <a:rPr lang="ru-RU" dirty="0"/>
              <a:t>и</a:t>
            </a:r>
            <a:r>
              <a:rPr lang="ru-RU" dirty="0" smtClean="0"/>
              <a:t> ее состав</a:t>
            </a:r>
            <a:endParaRPr lang="ru-RU" dirty="0"/>
          </a:p>
        </p:txBody>
      </p:sp>
      <p:pic>
        <p:nvPicPr>
          <p:cNvPr id="4" name="Содержимое 3" descr="Безымянный1.bmp"/>
          <p:cNvPicPr>
            <a:picLocks noGrp="1"/>
          </p:cNvPicPr>
          <p:nvPr>
            <p:ph idx="1"/>
          </p:nvPr>
        </p:nvPicPr>
        <p:blipFill>
          <a:blip r:embed="rId2"/>
          <a:srcRect l="1361" t="23133" r="56140" b="13771"/>
          <a:stretch>
            <a:fillRect/>
          </a:stretch>
        </p:blipFill>
        <p:spPr>
          <a:xfrm>
            <a:off x="2357422" y="2428868"/>
            <a:ext cx="3571900" cy="3357586"/>
          </a:xfrm>
          <a:prstGeom prst="rect">
            <a:avLst/>
          </a:prstGeom>
        </p:spPr>
      </p:pic>
      <p:pic>
        <p:nvPicPr>
          <p:cNvPr id="128002" name="Picture 2" descr="F:\Кровь\SEM_Lymphocy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387277">
            <a:off x="5857503" y="1999429"/>
            <a:ext cx="2002858" cy="1839908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6" name="Рисунок 5" descr="1474849_f520.jpg"/>
          <p:cNvPicPr>
            <a:picLocks noChangeAspect="1"/>
          </p:cNvPicPr>
          <p:nvPr/>
        </p:nvPicPr>
        <p:blipFill>
          <a:blip r:embed="rId4"/>
          <a:srcRect l="17308" r="7692"/>
          <a:stretch>
            <a:fillRect/>
          </a:stretch>
        </p:blipFill>
        <p:spPr>
          <a:xfrm>
            <a:off x="6143636" y="4071942"/>
            <a:ext cx="1857388" cy="1590675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7" name="Рисунок 6" descr="тромбоцит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8923332">
            <a:off x="530244" y="3619067"/>
            <a:ext cx="1928826" cy="1894536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8" name="Рисунок 7" descr="лейкоцит.jpg"/>
          <p:cNvPicPr>
            <a:picLocks noChangeAspect="1"/>
          </p:cNvPicPr>
          <p:nvPr/>
        </p:nvPicPr>
        <p:blipFill>
          <a:blip r:embed="rId6"/>
          <a:srcRect l="5000" r="8750" b="5405"/>
          <a:stretch>
            <a:fillRect/>
          </a:stretch>
        </p:blipFill>
        <p:spPr>
          <a:xfrm>
            <a:off x="571472" y="1714488"/>
            <a:ext cx="1721525" cy="1746468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Сравнительная таблица форменных элементов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1643050"/>
          <a:ext cx="8858311" cy="4890049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714380"/>
                <a:gridCol w="1428760"/>
                <a:gridCol w="1955100"/>
                <a:gridCol w="1378450"/>
                <a:gridCol w="1725189"/>
                <a:gridCol w="1656432"/>
              </a:tblGrid>
              <a:tr h="1019440"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b="0" dirty="0"/>
                        <a:t>Клетки крови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 vert="vert27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b="0" dirty="0" err="1" smtClean="0"/>
                        <a:t>Содержа-ние</a:t>
                      </a:r>
                      <a:r>
                        <a:rPr lang="ru-RU" sz="1800" b="0" dirty="0" smtClean="0"/>
                        <a:t> </a:t>
                      </a:r>
                      <a:r>
                        <a:rPr lang="ru-RU" sz="1800" b="0" dirty="0"/>
                        <a:t>в мм</a:t>
                      </a:r>
                      <a:r>
                        <a:rPr lang="ru-RU" sz="1800" b="0" baseline="30000" dirty="0"/>
                        <a:t>3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b="0" dirty="0"/>
                        <a:t>Строение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b="0" dirty="0"/>
                        <a:t>Функции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b="0" dirty="0" err="1"/>
                        <a:t>Продолжи-тельность</a:t>
                      </a:r>
                      <a:r>
                        <a:rPr lang="ru-RU" sz="1800" b="0" dirty="0"/>
                        <a:t> жизни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b="0" dirty="0"/>
                        <a:t>Где </a:t>
                      </a:r>
                      <a:endParaRPr lang="ru-RU" sz="1800" b="0" dirty="0" smtClean="0"/>
                    </a:p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b="0" dirty="0" smtClean="0"/>
                        <a:t>образуются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401729"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dirty="0" smtClean="0"/>
                        <a:t>Эритроциты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 vert="vert270" anchor="ctr"/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dirty="0" smtClean="0"/>
                        <a:t>4,5- </a:t>
                      </a:r>
                    </a:p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dirty="0" smtClean="0"/>
                        <a:t>5,5 </a:t>
                      </a:r>
                      <a:r>
                        <a:rPr lang="ru-RU" sz="1800" dirty="0" err="1"/>
                        <a:t>млн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/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/>
                        <a:t>Безядерные, содержат пигмент крови – гемоглобин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/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dirty="0" err="1"/>
                        <a:t>Дыхатель-ная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/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dirty="0" smtClean="0"/>
                        <a:t>Средняя </a:t>
                      </a:r>
                    </a:p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dirty="0" smtClean="0"/>
                        <a:t>120 </a:t>
                      </a:r>
                      <a:r>
                        <a:rPr lang="ru-RU" sz="1800" dirty="0"/>
                        <a:t>дней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/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dirty="0"/>
                        <a:t>В красном костном мозге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 anchor="ctr"/>
                </a:tc>
              </a:tr>
              <a:tr h="1019440"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dirty="0" err="1" smtClean="0"/>
                        <a:t>Лейко-циты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 vert="vert270" anchor="ctr"/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/>
                        <a:t>6-8 тыс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/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/>
                        <a:t>Бесцветные клетки, содержат ядра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/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dirty="0"/>
                        <a:t>Защитная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/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/>
                        <a:t>От нескольких суток до нескольких лет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/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dirty="0"/>
                        <a:t>В красном костном мозге и селезенке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/>
                </a:tc>
              </a:tr>
              <a:tr h="1274299"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dirty="0" smtClean="0"/>
                        <a:t>Лимфоциты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 vert="vert270" anchor="ctr"/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/>
                        <a:t>1750-2450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/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/>
                        <a:t>Круглые клетки с темными ядрами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/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dirty="0"/>
                        <a:t>Способны </a:t>
                      </a:r>
                      <a:r>
                        <a:rPr lang="ru-RU" sz="1800" dirty="0" err="1"/>
                        <a:t>образовы-вать</a:t>
                      </a:r>
                      <a:r>
                        <a:rPr lang="ru-RU" sz="1800" dirty="0"/>
                        <a:t> антитела. Фагоцитоз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/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dirty="0"/>
                        <a:t>100-200 дней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/>
                </a:tc>
                <a:tc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800" dirty="0"/>
                        <a:t>В селезенке, </a:t>
                      </a:r>
                      <a:r>
                        <a:rPr lang="ru-RU" sz="1800" dirty="0" err="1" smtClean="0"/>
                        <a:t>лимфоузлах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05" marR="35305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Лабораторная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76400"/>
            <a:ext cx="8772556" cy="4876800"/>
          </a:xfrm>
        </p:spPr>
        <p:txBody>
          <a:bodyPr/>
          <a:lstStyle/>
          <a:p>
            <a:pPr algn="just"/>
            <a:r>
              <a:rPr lang="ru-RU" dirty="0" smtClean="0"/>
              <a:t>Исследуйте </a:t>
            </a:r>
            <a:r>
              <a:rPr lang="ru-RU" dirty="0"/>
              <a:t>микропрепарат крови лягушки, опишите форму и строение эритроцитов, сделайте рисунок.</a:t>
            </a:r>
          </a:p>
          <a:p>
            <a:pPr algn="just"/>
            <a:r>
              <a:rPr lang="ru-RU" dirty="0" smtClean="0"/>
              <a:t>Рассмотрите </a:t>
            </a:r>
            <a:r>
              <a:rPr lang="ru-RU" dirty="0"/>
              <a:t>микропрепарат крови человека, найдите эритроциты и зарисуйте их.</a:t>
            </a:r>
          </a:p>
          <a:p>
            <a:pPr algn="just"/>
            <a:r>
              <a:rPr lang="ru-RU" dirty="0" smtClean="0"/>
              <a:t>Сравните </a:t>
            </a:r>
            <a:r>
              <a:rPr lang="ru-RU" dirty="0"/>
              <a:t>эритроциты лягушки и человека. Свои результаты занесите в таблицу.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Эритроциты человека и лягушки под микроскопом</a:t>
            </a:r>
            <a:endParaRPr lang="ru-RU" sz="4000" dirty="0"/>
          </a:p>
        </p:txBody>
      </p:sp>
      <p:pic>
        <p:nvPicPr>
          <p:cNvPr id="6" name="Рисунок 5" descr="эритроциты человека.jpg"/>
          <p:cNvPicPr>
            <a:picLocks noChangeAspect="1"/>
          </p:cNvPicPr>
          <p:nvPr/>
        </p:nvPicPr>
        <p:blipFill>
          <a:blip r:embed="rId2"/>
          <a:srcRect l="12358" b="5063"/>
          <a:stretch>
            <a:fillRect/>
          </a:stretch>
        </p:blipFill>
        <p:spPr>
          <a:xfrm>
            <a:off x="1285852" y="1857364"/>
            <a:ext cx="4053088" cy="3214710"/>
          </a:xfrm>
          <a:prstGeom prst="ellipse">
            <a:avLst/>
          </a:prstGeom>
          <a:ln w="63500" cap="rnd">
            <a:solidFill>
              <a:srgbClr val="C0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Рисунок 4" descr="кровь лягушки.jpg"/>
          <p:cNvPicPr/>
          <p:nvPr/>
        </p:nvPicPr>
        <p:blipFill>
          <a:blip r:embed="rId3"/>
          <a:stretch>
            <a:fillRect/>
          </a:stretch>
        </p:blipFill>
        <p:spPr>
          <a:xfrm rot="10800000">
            <a:off x="4714876" y="3143248"/>
            <a:ext cx="3643305" cy="3176234"/>
          </a:xfrm>
          <a:prstGeom prst="ellipse">
            <a:avLst/>
          </a:prstGeom>
          <a:ln w="63500" cap="rnd">
            <a:solidFill>
              <a:srgbClr val="FFCCCC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Сравнение эритроцитов человека и лягушки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357430"/>
          <a:ext cx="8572561" cy="323940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732697"/>
                <a:gridCol w="2198093"/>
                <a:gridCol w="1905014"/>
                <a:gridCol w="3736757"/>
              </a:tblGrid>
              <a:tr h="857256"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№</a:t>
                      </a:r>
                    </a:p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 err="1"/>
                        <a:t>п</a:t>
                      </a:r>
                      <a:r>
                        <a:rPr lang="ru-RU" sz="2000" dirty="0"/>
                        <a:t>/</a:t>
                      </a:r>
                      <a:r>
                        <a:rPr lang="ru-RU" sz="2000" dirty="0" err="1"/>
                        <a:t>п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Сравниваемые </a:t>
                      </a:r>
                    </a:p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признаки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Эритроциты лягушки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 smtClean="0"/>
                        <a:t>Эритроциты</a:t>
                      </a:r>
                    </a:p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 smtClean="0"/>
                        <a:t> </a:t>
                      </a:r>
                      <a:r>
                        <a:rPr lang="ru-RU" sz="2000" dirty="0"/>
                        <a:t>человека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85818"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1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Размеры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Крупные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Мелкие, большая поверхность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71504"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/>
                        <a:t>2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/>
                        <a:t>Форма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Овальные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 smtClean="0"/>
                        <a:t>Двояковогнутые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00066"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/>
                        <a:t>3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/>
                        <a:t>Количество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Мало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Огромное количество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24764"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4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Наличие ядер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Есть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000" algn="ctr"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2000" dirty="0"/>
                        <a:t>Нет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900" dirty="0" smtClean="0"/>
              <a:t>О каком государстве идет речь и кто такие его жители?</a:t>
            </a:r>
            <a:endParaRPr lang="ru-RU" sz="3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7700986" cy="4052894"/>
          </a:xfrm>
        </p:spPr>
        <p:txBody>
          <a:bodyPr/>
          <a:lstStyle/>
          <a:p>
            <a:pPr lvl="0"/>
            <a:r>
              <a:rPr lang="ru-RU" sz="2500" dirty="0" smtClean="0"/>
              <a:t>царство-государство – это организм человека;</a:t>
            </a:r>
          </a:p>
          <a:p>
            <a:pPr lvl="0"/>
            <a:r>
              <a:rPr lang="ru-RU" sz="2500" dirty="0" smtClean="0"/>
              <a:t>граждане – клетки;</a:t>
            </a:r>
          </a:p>
          <a:p>
            <a:pPr lvl="0"/>
            <a:r>
              <a:rPr lang="ru-RU" sz="2500" dirty="0" smtClean="0"/>
              <a:t>провинции – ткани;</a:t>
            </a:r>
          </a:p>
          <a:p>
            <a:pPr lvl="0"/>
            <a:r>
              <a:rPr lang="ru-RU" sz="2500" dirty="0" smtClean="0"/>
              <a:t>воины – лейкоциты;</a:t>
            </a:r>
          </a:p>
          <a:p>
            <a:pPr lvl="0"/>
            <a:r>
              <a:rPr lang="ru-RU" sz="2500" dirty="0" smtClean="0"/>
              <a:t>мудрые химики – лимфоциты (образуют особые вещества – антитела)</a:t>
            </a:r>
          </a:p>
          <a:p>
            <a:pPr lvl="0"/>
            <a:r>
              <a:rPr lang="ru-RU" sz="2500" dirty="0" smtClean="0"/>
              <a:t>ненасытные </a:t>
            </a:r>
            <a:r>
              <a:rPr lang="ru-RU" sz="2500" dirty="0" err="1" smtClean="0"/>
              <a:t>обжоры</a:t>
            </a:r>
            <a:r>
              <a:rPr lang="ru-RU" sz="2500" dirty="0" smtClean="0"/>
              <a:t> – фагоциты;</a:t>
            </a:r>
          </a:p>
          <a:p>
            <a:pPr lvl="0"/>
            <a:r>
              <a:rPr lang="ru-RU" sz="2500" dirty="0" smtClean="0"/>
              <a:t>химическое оружие – антитела;</a:t>
            </a:r>
          </a:p>
          <a:p>
            <a:pPr lvl="0"/>
            <a:r>
              <a:rPr lang="ru-RU" sz="2500" dirty="0" smtClean="0"/>
              <a:t>чужеземные захватчики – бактерии, вирусы, чужеродные тела;</a:t>
            </a:r>
          </a:p>
          <a:p>
            <a:r>
              <a:rPr lang="ru-RU" sz="2800" dirty="0" smtClean="0"/>
              <a:t>продавцы кислорода - эритроциты.</a:t>
            </a:r>
          </a:p>
          <a:p>
            <a:pPr lvl="0"/>
            <a:endParaRPr lang="ru-RU" sz="2500" dirty="0" smtClean="0"/>
          </a:p>
          <a:p>
            <a:endParaRPr lang="ru-RU" dirty="0"/>
          </a:p>
        </p:txBody>
      </p:sp>
      <p:pic>
        <p:nvPicPr>
          <p:cNvPr id="4" name="Рисунок 3" descr="CG Artwork Wallpapers Collection-3 23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82765" y="2500306"/>
            <a:ext cx="2714612" cy="22145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edical design templat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0066"/>
      </a:accent1>
      <a:accent2>
        <a:srgbClr val="000099"/>
      </a:accent2>
      <a:accent3>
        <a:srgbClr val="FFFFFF"/>
      </a:accent3>
      <a:accent4>
        <a:srgbClr val="000000"/>
      </a:accent4>
      <a:accent5>
        <a:srgbClr val="AAAAB8"/>
      </a:accent5>
      <a:accent6>
        <a:srgbClr val="00008A"/>
      </a:accent6>
      <a:hlink>
        <a:srgbClr val="2660B6"/>
      </a:hlink>
      <a:folHlink>
        <a:srgbClr val="875FDF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000066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AAAAB8"/>
        </a:accent5>
        <a:accent6>
          <a:srgbClr val="00008A"/>
        </a:accent6>
        <a:hlink>
          <a:srgbClr val="2660B6"/>
        </a:hlink>
        <a:folHlink>
          <a:srgbClr val="875FD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Medical design template</Template>
  <TotalTime>114</TotalTime>
  <Words>365</Words>
  <Application>Microsoft Office PowerPoint</Application>
  <PresentationFormat>Экран (4:3)</PresentationFormat>
  <Paragraphs>95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Medical design template</vt:lpstr>
      <vt:lpstr>Биология 8 класс</vt:lpstr>
      <vt:lpstr>«В некотором царстве»</vt:lpstr>
      <vt:lpstr>Функции крови</vt:lpstr>
      <vt:lpstr>Кровь и ее состав</vt:lpstr>
      <vt:lpstr>Сравнительная таблица форменных элементов</vt:lpstr>
      <vt:lpstr>Лабораторная работа</vt:lpstr>
      <vt:lpstr>Эритроциты человека и лягушки под микроскопом</vt:lpstr>
      <vt:lpstr>Сравнение эритроцитов человека и лягушки</vt:lpstr>
      <vt:lpstr>О каком государстве идет речь и кто такие его жители?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Биология 8 класс</dc:title>
  <dc:creator>chmn</dc:creator>
  <cp:lastModifiedBy>vom</cp:lastModifiedBy>
  <cp:revision>18</cp:revision>
  <dcterms:created xsi:type="dcterms:W3CDTF">2010-10-08T11:27:53Z</dcterms:created>
  <dcterms:modified xsi:type="dcterms:W3CDTF">2010-10-08T13:46:34Z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TC011408261049</vt:lpwstr>
  </property>
</Properties>
</file>