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4C1AD-3AB5-4178-B4D9-53D149B6906D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47AC-4C6A-4473-91C5-F73CAF424B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4C1AD-3AB5-4178-B4D9-53D149B6906D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47AC-4C6A-4473-91C5-F73CAF424B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4C1AD-3AB5-4178-B4D9-53D149B6906D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47AC-4C6A-4473-91C5-F73CAF424B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4C1AD-3AB5-4178-B4D9-53D149B6906D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47AC-4C6A-4473-91C5-F73CAF424B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4C1AD-3AB5-4178-B4D9-53D149B6906D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47AC-4C6A-4473-91C5-F73CAF424B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4C1AD-3AB5-4178-B4D9-53D149B6906D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47AC-4C6A-4473-91C5-F73CAF424B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4C1AD-3AB5-4178-B4D9-53D149B6906D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47AC-4C6A-4473-91C5-F73CAF424B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4C1AD-3AB5-4178-B4D9-53D149B6906D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47AC-4C6A-4473-91C5-F73CAF424B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4C1AD-3AB5-4178-B4D9-53D149B6906D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47AC-4C6A-4473-91C5-F73CAF424B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4C1AD-3AB5-4178-B4D9-53D149B6906D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47AC-4C6A-4473-91C5-F73CAF424B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4C1AD-3AB5-4178-B4D9-53D149B6906D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47AC-4C6A-4473-91C5-F73CAF424B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FB4C1AD-3AB5-4178-B4D9-53D149B6906D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4F447AC-4C6A-4473-91C5-F73CAF424BE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H="1">
            <a:off x="2987824" y="2780928"/>
            <a:ext cx="720080" cy="237626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14810" y="357166"/>
            <a:ext cx="4752528" cy="609617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Мусоргский </a:t>
            </a:r>
            <a:b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Модест Петрович </a:t>
            </a:r>
            <a:b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49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(1839г-1881г)</a:t>
            </a:r>
            <a:r>
              <a:rPr lang="ru-RU" sz="4900" dirty="0" smtClean="0"/>
              <a:t/>
            </a:r>
            <a:br>
              <a:rPr lang="ru-RU" sz="4900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200" b="0" dirty="0" smtClean="0"/>
              <a:t>Презентацию </a:t>
            </a:r>
            <a:r>
              <a:rPr lang="ru-RU" sz="2200" b="0" dirty="0"/>
              <a:t>подготовил </a:t>
            </a:r>
            <a:r>
              <a:rPr lang="ru-RU" sz="2200" b="0" dirty="0" smtClean="0"/>
              <a:t/>
            </a:r>
            <a:br>
              <a:rPr lang="ru-RU" sz="2200" b="0" dirty="0" smtClean="0"/>
            </a:br>
            <a:r>
              <a:rPr lang="ru-RU" sz="2200" b="0" dirty="0" smtClean="0"/>
              <a:t>5 </a:t>
            </a:r>
            <a:r>
              <a:rPr lang="ru-RU" sz="2200" b="0" dirty="0"/>
              <a:t>«Б» класс МБОУ </a:t>
            </a:r>
            <a:r>
              <a:rPr lang="ru-RU" sz="2200" b="0" dirty="0" smtClean="0"/>
              <a:t>«СОШ </a:t>
            </a:r>
            <a:r>
              <a:rPr lang="ru-RU" sz="2200" b="0" dirty="0"/>
              <a:t>№17» г.Великие </a:t>
            </a:r>
            <a:r>
              <a:rPr lang="ru-RU" sz="2200" b="0" dirty="0" smtClean="0"/>
              <a:t>Луки. </a:t>
            </a:r>
            <a:br>
              <a:rPr lang="ru-RU" sz="2200" b="0" dirty="0" smtClean="0"/>
            </a:br>
            <a:r>
              <a:rPr lang="ru-RU" sz="2200" b="0" dirty="0" smtClean="0"/>
              <a:t> </a:t>
            </a:r>
            <a:r>
              <a:rPr lang="ru-RU" sz="2200" b="0" dirty="0" smtClean="0"/>
              <a:t>Руководитель – </a:t>
            </a:r>
            <a:r>
              <a:rPr lang="ru-RU" sz="2200" b="0" dirty="0" err="1" smtClean="0"/>
              <a:t>Шульцева</a:t>
            </a:r>
            <a:r>
              <a:rPr lang="ru-RU" sz="2200" b="0" dirty="0" smtClean="0"/>
              <a:t> Т.Г. </a:t>
            </a:r>
            <a:r>
              <a:rPr lang="ru-RU" b="0" dirty="0" smtClean="0"/>
              <a:t/>
            </a:r>
            <a:br>
              <a:rPr lang="ru-RU" b="0" dirty="0" smtClean="0"/>
            </a:br>
            <a:r>
              <a:rPr lang="ru-RU" b="0" dirty="0" smtClean="0"/>
              <a:t> </a:t>
            </a:r>
            <a:endParaRPr lang="ru-RU" b="0" dirty="0"/>
          </a:p>
        </p:txBody>
      </p:sp>
      <p:pic>
        <p:nvPicPr>
          <p:cNvPr id="1026" name="Picture 2" descr="C:\Users\Томара\Desktop\Musorgski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4664"/>
            <a:ext cx="3774504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894754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5816" y="3501008"/>
            <a:ext cx="3528392" cy="2014160"/>
          </a:xfrm>
        </p:spPr>
        <p:txBody>
          <a:bodyPr/>
          <a:lstStyle/>
          <a:p>
            <a:r>
              <a:rPr lang="ru-RU" sz="3200" u="sng" dirty="0" smtClean="0">
                <a:effectLst/>
              </a:rPr>
              <a:t> </a:t>
            </a:r>
            <a:r>
              <a:rPr lang="ru-RU" sz="3200" dirty="0">
                <a:effectLst/>
              </a:rPr>
              <a:t/>
            </a:r>
            <a:br>
              <a:rPr lang="ru-RU" sz="3200" dirty="0">
                <a:effectLst/>
              </a:rPr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116632"/>
            <a:ext cx="7992888" cy="3168352"/>
          </a:xfrm>
        </p:spPr>
        <p:txBody>
          <a:bodyPr>
            <a:normAutofit/>
          </a:bodyPr>
          <a:lstStyle/>
          <a:p>
            <a:pPr lvl="3" algn="ctr"/>
            <a:r>
              <a:rPr lang="ru-RU" sz="3200" b="1" u="sng" dirty="0">
                <a:solidFill>
                  <a:schemeClr val="accent1">
                    <a:lumMod val="75000"/>
                  </a:schemeClr>
                </a:solidFill>
              </a:rPr>
              <a:t>Через год он начал работу над вокальным циклом «Песни и пляски смерти» (на стихи А. А. Голенищева-Кутузова), который завершил в 1877 г.</a:t>
            </a:r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42" name="Picture 2" descr="C:\Users\Томара\Desktop\Shostakovitch-Loreleia_resiz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501008"/>
            <a:ext cx="406400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5304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4650919" cy="92904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u="sng" dirty="0" smtClean="0">
                <a:solidFill>
                  <a:schemeClr val="accent5">
                    <a:lumMod val="50000"/>
                  </a:schemeClr>
                </a:solidFill>
              </a:rPr>
              <a:t>   В </a:t>
            </a:r>
            <a:r>
              <a:rPr lang="ru-RU" sz="2800" b="1" u="sng" dirty="0">
                <a:solidFill>
                  <a:schemeClr val="accent5">
                    <a:lumMod val="50000"/>
                  </a:schemeClr>
                </a:solidFill>
              </a:rPr>
              <a:t>1876 г. Мусоргский задумал новую лирико-комедийную оперу «</a:t>
            </a:r>
            <a:r>
              <a:rPr lang="ru-RU" sz="2800" b="1" u="sng" dirty="0" err="1">
                <a:solidFill>
                  <a:schemeClr val="accent5">
                    <a:lumMod val="50000"/>
                  </a:schemeClr>
                </a:solidFill>
              </a:rPr>
              <a:t>Сорочинская</a:t>
            </a:r>
            <a:r>
              <a:rPr lang="ru-RU" sz="2800" b="1" u="sng" dirty="0">
                <a:solidFill>
                  <a:schemeClr val="accent5">
                    <a:lumMod val="50000"/>
                  </a:schemeClr>
                </a:solidFill>
              </a:rPr>
              <a:t> ярмарка» на сюжет повести Н. В. Гоголя. Над ней он работал до конца жизни, но закончить её так и не </a:t>
            </a:r>
            <a:r>
              <a:rPr lang="ru-RU" sz="2800" b="1" u="sng" dirty="0" smtClean="0">
                <a:solidFill>
                  <a:schemeClr val="accent5">
                    <a:lumMod val="50000"/>
                  </a:schemeClr>
                </a:solidFill>
              </a:rPr>
              <a:t>успел.</a:t>
            </a:r>
            <a:endParaRPr lang="ru-RU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1266" name="Picture 2" descr="C:\Users\Томара\Desktop\573bb842f05c4dafbf89ec3c8e350d7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429000"/>
            <a:ext cx="5400600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0562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08104" y="4372168"/>
            <a:ext cx="2797696" cy="107305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-324544" y="188640"/>
            <a:ext cx="5904656" cy="4536504"/>
          </a:xfrm>
        </p:spPr>
        <p:txBody>
          <a:bodyPr>
            <a:normAutofit lnSpcReduction="10000"/>
          </a:bodyPr>
          <a:lstStyle/>
          <a:p>
            <a:pPr algn="ctr" fontAlgn="base"/>
            <a:r>
              <a:rPr lang="ru-RU" sz="2800" b="1" u="sng" dirty="0" smtClean="0">
                <a:solidFill>
                  <a:schemeClr val="accent4">
                    <a:lumMod val="50000"/>
                  </a:schemeClr>
                </a:solidFill>
              </a:rPr>
              <a:t>  </a:t>
            </a:r>
            <a:r>
              <a:rPr lang="ru-RU" sz="2800" b="1" u="sng" dirty="0" smtClean="0">
                <a:solidFill>
                  <a:schemeClr val="accent3">
                    <a:lumMod val="50000"/>
                  </a:schemeClr>
                </a:solidFill>
              </a:rPr>
              <a:t>В 1879 г. тяжёлое материальное положение заставило Мусоргского вновь поступить на службу в ревизионную комиссию Государственного контроля, где он прослужил до самой смерти.</a:t>
            </a:r>
            <a:endParaRPr lang="ru-RU" sz="28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 fontAlgn="base"/>
            <a:r>
              <a:rPr lang="ru-RU" sz="2800" b="1" u="sng" dirty="0" smtClean="0">
                <a:solidFill>
                  <a:schemeClr val="accent3">
                    <a:lumMod val="50000"/>
                  </a:schemeClr>
                </a:solidFill>
              </a:rPr>
              <a:t>  Умер </a:t>
            </a:r>
            <a:r>
              <a:rPr lang="ru-RU" sz="2800" b="1" u="sng" dirty="0">
                <a:solidFill>
                  <a:schemeClr val="accent3">
                    <a:lumMod val="50000"/>
                  </a:schemeClr>
                </a:solidFill>
              </a:rPr>
              <a:t>28 марта 1881 г. в Петербурге, находясь в полной нищете.</a:t>
            </a:r>
            <a:endParaRPr lang="ru-RU" sz="2800" dirty="0">
              <a:solidFill>
                <a:schemeClr val="accent3">
                  <a:lumMod val="50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12291" name="Picture 3" descr="C:\Users\Томара\Desktop\s47907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04664"/>
            <a:ext cx="3528392" cy="619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5779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5229200"/>
            <a:ext cx="5256584" cy="1512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260647"/>
            <a:ext cx="7992888" cy="5040561"/>
          </a:xfrm>
        </p:spPr>
        <p:txBody>
          <a:bodyPr>
            <a:noAutofit/>
          </a:bodyPr>
          <a:lstStyle/>
          <a:p>
            <a:pPr algn="ctr"/>
            <a:r>
              <a:rPr lang="ru-RU" sz="3200" b="1" i="1" dirty="0">
                <a:solidFill>
                  <a:schemeClr val="accent6">
                    <a:lumMod val="75000"/>
                  </a:schemeClr>
                </a:solidFill>
              </a:rPr>
              <a:t>Жизнь, где бы ни сказалась; правда, как бы ни была солона, смелая, искренняя речь к людям... — вот моя закваска, вот чего хочу и вот в чем боялся бы промахнуться.</a:t>
            </a: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32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3200" b="1" dirty="0">
                <a:solidFill>
                  <a:schemeClr val="accent6">
                    <a:lumMod val="75000"/>
                  </a:schemeClr>
                </a:solidFill>
              </a:rPr>
            </a:br>
            <a:endParaRPr lang="ru-RU" sz="32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ru-RU" sz="3200" i="1" dirty="0" smtClean="0">
                <a:solidFill>
                  <a:schemeClr val="accent6">
                    <a:lumMod val="75000"/>
                  </a:schemeClr>
                </a:solidFill>
              </a:rPr>
              <a:t>       </a:t>
            </a:r>
            <a:r>
              <a:rPr lang="ru-RU" sz="3200" b="1" i="1" dirty="0" smtClean="0">
                <a:solidFill>
                  <a:schemeClr val="accent6">
                    <a:lumMod val="75000"/>
                  </a:schemeClr>
                </a:solidFill>
              </a:rPr>
              <a:t>Какой </a:t>
            </a:r>
            <a:r>
              <a:rPr lang="ru-RU" sz="3200" b="1" i="1" dirty="0">
                <a:solidFill>
                  <a:schemeClr val="accent6">
                    <a:lumMod val="75000"/>
                  </a:schemeClr>
                </a:solidFill>
              </a:rPr>
              <a:t>обширный, богатый мир искусство, если целью взят человек!</a:t>
            </a: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32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3200" dirty="0" smtClean="0"/>
              <a:t>                         </a:t>
            </a:r>
          </a:p>
          <a:p>
            <a:pPr algn="r"/>
            <a:r>
              <a:rPr lang="ru-RU" sz="3200" dirty="0"/>
              <a:t> </a:t>
            </a:r>
            <a:r>
              <a:rPr lang="ru-RU" sz="3200" dirty="0" smtClean="0"/>
              <a:t>                                </a:t>
            </a:r>
            <a:r>
              <a:rPr lang="ru-RU" sz="3200" i="1" dirty="0" smtClean="0">
                <a:solidFill>
                  <a:schemeClr val="bg2">
                    <a:lumMod val="25000"/>
                  </a:schemeClr>
                </a:solidFill>
              </a:rPr>
              <a:t>М.П  </a:t>
            </a:r>
            <a:r>
              <a:rPr lang="ru-RU" sz="3200" b="1" i="1" dirty="0" smtClean="0">
                <a:solidFill>
                  <a:schemeClr val="bg2">
                    <a:lumMod val="25000"/>
                  </a:schemeClr>
                </a:solidFill>
              </a:rPr>
              <a:t>Мусоргский</a:t>
            </a:r>
          </a:p>
          <a:p>
            <a:pPr algn="r"/>
            <a:endParaRPr lang="ru-RU" sz="3200" dirty="0"/>
          </a:p>
        </p:txBody>
      </p:sp>
      <p:pic>
        <p:nvPicPr>
          <p:cNvPr id="13314" name="Picture 2" descr="C:\Users\Томара\Desktop\music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818478"/>
            <a:ext cx="2952328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6909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3556000"/>
            <a:ext cx="7056784" cy="2825328"/>
          </a:xfrm>
        </p:spPr>
        <p:txBody>
          <a:bodyPr>
            <a:noAutofit/>
          </a:bodyPr>
          <a:lstStyle/>
          <a:p>
            <a:pPr algn="ctr"/>
            <a:r>
              <a:rPr lang="ru-RU" sz="3200" b="1" u="sng" dirty="0" smtClean="0">
                <a:solidFill>
                  <a:schemeClr val="accent3">
                    <a:lumMod val="50000"/>
                  </a:schemeClr>
                </a:solidFill>
              </a:rPr>
              <a:t>  Родился </a:t>
            </a:r>
            <a:r>
              <a:rPr lang="ru-RU" sz="3200" b="1" u="sng" dirty="0">
                <a:solidFill>
                  <a:schemeClr val="accent3">
                    <a:lumMod val="50000"/>
                  </a:schemeClr>
                </a:solidFill>
              </a:rPr>
              <a:t>21 марта 1839 г. в селе Кареве </a:t>
            </a:r>
            <a:r>
              <a:rPr lang="ru-RU" sz="3200" b="1" u="sng" dirty="0" err="1">
                <a:solidFill>
                  <a:schemeClr val="accent3">
                    <a:lumMod val="50000"/>
                  </a:schemeClr>
                </a:solidFill>
              </a:rPr>
              <a:t>Торопецкого</a:t>
            </a:r>
            <a:r>
              <a:rPr lang="ru-RU" sz="3200" b="1" u="sng" dirty="0">
                <a:solidFill>
                  <a:schemeClr val="accent3">
                    <a:lumMod val="50000"/>
                  </a:schemeClr>
                </a:solidFill>
              </a:rPr>
              <a:t> уезда Псковской губернии (ныне в Тверской области) в дворянской семье.</a:t>
            </a:r>
            <a:endParaRPr lang="ru-RU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2687612"/>
          </a:xfrm>
        </p:spPr>
        <p:txBody>
          <a:bodyPr>
            <a:normAutofit/>
          </a:bodyPr>
          <a:lstStyle/>
          <a:p>
            <a:r>
              <a:rPr lang="ru-RU" b="1" u="sng" dirty="0" smtClean="0"/>
              <a:t>.</a:t>
            </a:r>
            <a:endParaRPr lang="ru-RU" dirty="0"/>
          </a:p>
        </p:txBody>
      </p:sp>
      <p:pic>
        <p:nvPicPr>
          <p:cNvPr id="2050" name="Picture 2" descr="C:\Users\Томара\Desktop\mus3369z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332656"/>
            <a:ext cx="7128792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3443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9792" y="1268760"/>
            <a:ext cx="5976663" cy="5038496"/>
          </a:xfrm>
        </p:spPr>
        <p:txBody>
          <a:bodyPr>
            <a:normAutofit/>
          </a:bodyPr>
          <a:lstStyle/>
          <a:p>
            <a:pPr algn="ctr"/>
            <a:r>
              <a:rPr lang="ru-RU" sz="2800" u="sng" dirty="0">
                <a:solidFill>
                  <a:schemeClr val="tx1"/>
                </a:solidFill>
                <a:effectLst/>
              </a:rPr>
              <a:t>В детстве занимался музыкой под руководством матери. Образование получил в Петропавловской школе в Петербурге (1851 г.), подготовительном пансионе Комарова (1852 г</a:t>
            </a:r>
            <a:r>
              <a:rPr lang="ru-RU" sz="2800" u="sng" dirty="0" smtClean="0">
                <a:solidFill>
                  <a:schemeClr val="tx1"/>
                </a:solidFill>
                <a:effectLst/>
              </a:rPr>
              <a:t>.)</a:t>
            </a:r>
            <a:r>
              <a:rPr lang="ru-RU" sz="2800" u="sng" dirty="0">
                <a:solidFill>
                  <a:schemeClr val="tx1"/>
                </a:solidFill>
                <a:effectLst/>
              </a:rPr>
              <a:t> и </a:t>
            </a:r>
            <a:r>
              <a:rPr lang="ru-RU" sz="2800" u="sng" dirty="0" smtClean="0">
                <a:solidFill>
                  <a:schemeClr val="tx1"/>
                </a:solidFill>
                <a:effectLst/>
              </a:rPr>
              <a:t>школе </a:t>
            </a:r>
            <a:r>
              <a:rPr lang="ru-RU" sz="2800" u="sng" dirty="0">
                <a:solidFill>
                  <a:schemeClr val="tx1"/>
                </a:solidFill>
                <a:effectLst/>
              </a:rPr>
              <a:t>гвардейских подпрапорщиков и кавалерийских юнкеров (</a:t>
            </a:r>
            <a:r>
              <a:rPr lang="ru-RU" sz="3200" u="sng" dirty="0">
                <a:solidFill>
                  <a:schemeClr val="tx1"/>
                </a:solidFill>
                <a:effectLst/>
              </a:rPr>
              <a:t>1856</a:t>
            </a:r>
            <a:r>
              <a:rPr lang="ru-RU" sz="2800" u="sng" dirty="0">
                <a:solidFill>
                  <a:schemeClr val="tx1"/>
                </a:solidFill>
                <a:effectLst/>
              </a:rPr>
              <a:t> г.).</a:t>
            </a:r>
            <a:r>
              <a:rPr lang="ru-RU" sz="2800" dirty="0">
                <a:solidFill>
                  <a:schemeClr val="tx1"/>
                </a:solidFill>
                <a:effectLst/>
              </a:rPr>
              <a:t/>
            </a:r>
            <a:br>
              <a:rPr lang="ru-RU" sz="2800" dirty="0">
                <a:solidFill>
                  <a:schemeClr val="tx1"/>
                </a:solidFill>
                <a:effectLst/>
              </a:rPr>
            </a:b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3074" name="Picture 2" descr="C:\Users\Томара\Desktop\320px-Modest-Mussorgsky-young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764704"/>
            <a:ext cx="2520280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2004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1960" y="692696"/>
            <a:ext cx="4824536" cy="5976664"/>
          </a:xfrm>
        </p:spPr>
        <p:txBody>
          <a:bodyPr>
            <a:normAutofit/>
          </a:bodyPr>
          <a:lstStyle/>
          <a:p>
            <a:pPr algn="ctr" fontAlgn="base"/>
            <a:r>
              <a:rPr lang="ru-RU" sz="3200" u="sng" dirty="0" smtClean="0">
                <a:effectLst/>
              </a:rPr>
              <a:t> </a:t>
            </a:r>
            <a:r>
              <a:rPr lang="ru-RU" sz="3200" u="sng" dirty="0" smtClean="0">
                <a:solidFill>
                  <a:schemeClr val="accent5">
                    <a:lumMod val="50000"/>
                  </a:schemeClr>
                </a:solidFill>
                <a:effectLst/>
              </a:rPr>
              <a:t>Одновременно </a:t>
            </a:r>
            <a:r>
              <a:rPr lang="ru-RU" sz="3200" u="sng" dirty="0">
                <a:solidFill>
                  <a:schemeClr val="accent5">
                    <a:lumMod val="50000"/>
                  </a:schemeClr>
                </a:solidFill>
                <a:effectLst/>
              </a:rPr>
              <a:t>брал </a:t>
            </a:r>
            <a:r>
              <a:rPr lang="ru-RU" sz="3200" u="sng" dirty="0" smtClean="0">
                <a:solidFill>
                  <a:schemeClr val="accent5">
                    <a:lumMod val="50000"/>
                  </a:schemeClr>
                </a:solidFill>
                <a:effectLst/>
              </a:rPr>
              <a:t>  уроки </a:t>
            </a:r>
            <a:r>
              <a:rPr lang="ru-RU" sz="3200" u="sng" dirty="0">
                <a:solidFill>
                  <a:schemeClr val="accent5">
                    <a:lumMod val="50000"/>
                  </a:schemeClr>
                </a:solidFill>
                <a:effectLst/>
              </a:rPr>
              <a:t>фортепианной игры у пианиста А. А. </a:t>
            </a:r>
            <a:r>
              <a:rPr lang="ru-RU" sz="3200" u="sng" dirty="0" err="1">
                <a:solidFill>
                  <a:schemeClr val="accent5">
                    <a:lumMod val="50000"/>
                  </a:schemeClr>
                </a:solidFill>
                <a:effectLst/>
              </a:rPr>
              <a:t>Герке</a:t>
            </a:r>
            <a:r>
              <a:rPr lang="ru-RU" sz="3200" u="sng" dirty="0">
                <a:solidFill>
                  <a:schemeClr val="accent5">
                    <a:lumMod val="50000"/>
                  </a:schemeClr>
                </a:solidFill>
                <a:effectLst/>
              </a:rPr>
              <a:t>. </a:t>
            </a:r>
            <a:r>
              <a:rPr lang="ru-RU" sz="3200" u="sng" dirty="0" smtClean="0">
                <a:solidFill>
                  <a:schemeClr val="accent5">
                    <a:lumMod val="50000"/>
                  </a:schemeClr>
                </a:solidFill>
                <a:effectLst/>
              </a:rPr>
              <a:t> </a:t>
            </a:r>
            <a:r>
              <a:rPr lang="ru-RU" sz="3200" u="sng" dirty="0">
                <a:solidFill>
                  <a:schemeClr val="accent5">
                    <a:lumMod val="50000"/>
                  </a:schemeClr>
                </a:solidFill>
                <a:effectLst/>
              </a:rPr>
              <a:t>Вскоре Мусоргский стал постоянным участником собраний музыкальной группы «Могучая кучка».</a:t>
            </a:r>
            <a:endParaRPr lang="ru-RU" sz="3200" dirty="0">
              <a:solidFill>
                <a:schemeClr val="accent5">
                  <a:lumMod val="50000"/>
                </a:schemeClr>
              </a:solidFill>
              <a:effectLst/>
            </a:endParaRPr>
          </a:p>
        </p:txBody>
      </p:sp>
      <p:pic>
        <p:nvPicPr>
          <p:cNvPr id="4098" name="Picture 2" descr="C:\Users\Томара\Desktop\0_7a7e3_dc167fe8_XL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1" y="692696"/>
            <a:ext cx="4392487" cy="439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075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23927" y="980728"/>
            <a:ext cx="4968553" cy="5616624"/>
          </a:xfrm>
        </p:spPr>
        <p:txBody>
          <a:bodyPr/>
          <a:lstStyle/>
          <a:p>
            <a:pPr algn="ctr"/>
            <a:r>
              <a:rPr lang="ru-RU" sz="3200" u="sng" dirty="0">
                <a:solidFill>
                  <a:schemeClr val="bg2">
                    <a:lumMod val="50000"/>
                  </a:schemeClr>
                </a:solidFill>
                <a:effectLst/>
              </a:rPr>
              <a:t>В 1858 г. он вышел в отставку в чине прапорщика, чтобы уже всецело посвятить себя </a:t>
            </a:r>
            <a:r>
              <a:rPr lang="ru-RU" sz="3200" u="sng" dirty="0" smtClean="0">
                <a:solidFill>
                  <a:schemeClr val="bg2">
                    <a:lumMod val="50000"/>
                  </a:schemeClr>
                </a:solidFill>
                <a:effectLst/>
              </a:rPr>
              <a:t>музыке.</a:t>
            </a:r>
            <a:br>
              <a:rPr lang="ru-RU" sz="3200" u="sng" dirty="0" smtClean="0">
                <a:solidFill>
                  <a:schemeClr val="bg2">
                    <a:lumMod val="50000"/>
                  </a:schemeClr>
                </a:solidFill>
                <a:effectLst/>
              </a:rPr>
            </a:br>
            <a:endParaRPr lang="ru-RU" sz="32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122" name="Picture 2" descr="C:\Users\Томара\Desktop\novmus20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836712"/>
            <a:ext cx="3312368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Томара\Desktop\musi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4008" y="4149080"/>
            <a:ext cx="3672408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969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39952" y="620688"/>
            <a:ext cx="4248472" cy="6120680"/>
          </a:xfrm>
        </p:spPr>
        <p:txBody>
          <a:bodyPr/>
          <a:lstStyle/>
          <a:p>
            <a:pPr algn="ctr"/>
            <a:r>
              <a:rPr lang="ru-RU" sz="3200" u="sng" dirty="0">
                <a:solidFill>
                  <a:schemeClr val="bg2">
                    <a:lumMod val="50000"/>
                  </a:schemeClr>
                </a:solidFill>
                <a:effectLst/>
              </a:rPr>
              <a:t>К 1868 г. Мусоргский создал романсы на стихи Н. А. Некрасова и А. Н. Островского, а также на собственные тексты</a:t>
            </a:r>
            <a:r>
              <a:rPr lang="ru-RU" u="sng" dirty="0">
                <a:effectLst/>
              </a:rPr>
              <a:t>. </a:t>
            </a:r>
            <a:endParaRPr lang="ru-RU" dirty="0"/>
          </a:p>
        </p:txBody>
      </p:sp>
      <p:pic>
        <p:nvPicPr>
          <p:cNvPr id="6146" name="Picture 2" descr="C:\Users\Томара\Desktop\nekrasov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52736"/>
            <a:ext cx="3600400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8899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9792" y="4372168"/>
            <a:ext cx="3816424" cy="114506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87624" y="332656"/>
            <a:ext cx="6669360" cy="1872208"/>
          </a:xfrm>
        </p:spPr>
        <p:txBody>
          <a:bodyPr>
            <a:noAutofit/>
          </a:bodyPr>
          <a:lstStyle/>
          <a:p>
            <a:pPr algn="ctr"/>
            <a:r>
              <a:rPr lang="ru-RU" sz="2800" b="1" u="sng" dirty="0" smtClean="0">
                <a:solidFill>
                  <a:schemeClr val="accent6">
                    <a:lumMod val="75000"/>
                  </a:schemeClr>
                </a:solidFill>
              </a:rPr>
              <a:t>   В </a:t>
            </a:r>
            <a:r>
              <a:rPr lang="ru-RU" sz="2800" b="1" u="sng" dirty="0">
                <a:solidFill>
                  <a:schemeClr val="accent6">
                    <a:lumMod val="75000"/>
                  </a:schemeClr>
                </a:solidFill>
              </a:rPr>
              <a:t>1874 г. премьера «Бориса Годунова» состоялась на сцене Мариинского театра в </a:t>
            </a:r>
            <a:r>
              <a:rPr lang="ru-RU" sz="2800" b="1" u="sng" dirty="0" smtClean="0">
                <a:solidFill>
                  <a:schemeClr val="accent6">
                    <a:lumMod val="75000"/>
                  </a:schemeClr>
                </a:solidFill>
              </a:rPr>
              <a:t>Петербурге</a:t>
            </a:r>
            <a:r>
              <a:rPr lang="ru-RU" sz="2800" b="1" u="sng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800" b="1" u="sng" dirty="0" smtClean="0">
                <a:solidFill>
                  <a:schemeClr val="accent6">
                    <a:lumMod val="75000"/>
                  </a:schemeClr>
                </a:solidFill>
              </a:rPr>
              <a:t>и  </a:t>
            </a:r>
            <a:r>
              <a:rPr lang="ru-RU" sz="2800" b="1" u="sng" dirty="0">
                <a:solidFill>
                  <a:schemeClr val="accent6">
                    <a:lumMod val="75000"/>
                  </a:schemeClr>
                </a:solidFill>
              </a:rPr>
              <a:t>имела большой </a:t>
            </a:r>
            <a:r>
              <a:rPr lang="ru-RU" sz="2800" b="1" u="sng" dirty="0" smtClean="0">
                <a:solidFill>
                  <a:schemeClr val="accent6">
                    <a:lumMod val="75000"/>
                  </a:schemeClr>
                </a:solidFill>
              </a:rPr>
              <a:t>успех.</a:t>
            </a:r>
          </a:p>
        </p:txBody>
      </p:sp>
      <p:pic>
        <p:nvPicPr>
          <p:cNvPr id="7170" name="Picture 2" descr="C:\Users\Томара\Desktop\MatorinOkolyshevaPBi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200608"/>
            <a:ext cx="6408711" cy="41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5240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9792" y="4365104"/>
            <a:ext cx="3672408" cy="165618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173416" cy="2481456"/>
          </a:xfrm>
        </p:spPr>
        <p:txBody>
          <a:bodyPr>
            <a:noAutofit/>
          </a:bodyPr>
          <a:lstStyle/>
          <a:p>
            <a:pPr algn="ctr"/>
            <a:r>
              <a:rPr lang="ru-RU" sz="2800" b="1" u="sng" dirty="0" smtClean="0">
                <a:solidFill>
                  <a:schemeClr val="bg2">
                    <a:lumMod val="25000"/>
                  </a:schemeClr>
                </a:solidFill>
              </a:rPr>
              <a:t>    В </a:t>
            </a:r>
            <a:r>
              <a:rPr lang="ru-RU" sz="2800" b="1" u="sng" dirty="0">
                <a:solidFill>
                  <a:schemeClr val="bg2">
                    <a:lumMod val="25000"/>
                  </a:schemeClr>
                </a:solidFill>
              </a:rPr>
              <a:t>1873 г. он начал работу над «народной музыкальной драмой» «</a:t>
            </a:r>
            <a:r>
              <a:rPr lang="ru-RU" sz="2800" b="1" u="sng" dirty="0" err="1">
                <a:solidFill>
                  <a:schemeClr val="bg2">
                    <a:lumMod val="25000"/>
                  </a:schemeClr>
                </a:solidFill>
              </a:rPr>
              <a:t>Хованщина</a:t>
            </a:r>
            <a:r>
              <a:rPr lang="ru-RU" sz="2800" b="1" u="sng" dirty="0" smtClean="0">
                <a:solidFill>
                  <a:schemeClr val="bg2">
                    <a:lumMod val="25000"/>
                  </a:schemeClr>
                </a:solidFill>
              </a:rPr>
              <a:t>». </a:t>
            </a:r>
            <a:r>
              <a:rPr lang="ru-RU" sz="2800" b="1" u="sng" dirty="0">
                <a:solidFill>
                  <a:schemeClr val="bg2">
                    <a:lumMod val="25000"/>
                  </a:schemeClr>
                </a:solidFill>
              </a:rPr>
              <a:t>О</a:t>
            </a:r>
            <a:r>
              <a:rPr lang="ru-RU" sz="2800" b="1" u="sng" dirty="0" smtClean="0">
                <a:solidFill>
                  <a:schemeClr val="bg2">
                    <a:lumMod val="25000"/>
                  </a:schemeClr>
                </a:solidFill>
              </a:rPr>
              <a:t>пера </a:t>
            </a:r>
            <a:r>
              <a:rPr lang="ru-RU" sz="2800" b="1" u="sng" dirty="0">
                <a:solidFill>
                  <a:schemeClr val="bg2">
                    <a:lumMod val="25000"/>
                  </a:schemeClr>
                </a:solidFill>
              </a:rPr>
              <a:t>была закончена летом 1880 г., но лишь после смерти Мусоргского окончательно дописана и инструментована Н. А. Римским-Корсаковым.</a:t>
            </a:r>
            <a:endParaRPr lang="ru-RU" sz="28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8194" name="Picture 2" descr="C:\Users\Томара\Desktop\strelz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861048"/>
            <a:ext cx="4176464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2395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7944" y="692696"/>
            <a:ext cx="4352271" cy="5904656"/>
          </a:xfrm>
        </p:spPr>
        <p:txBody>
          <a:bodyPr/>
          <a:lstStyle/>
          <a:p>
            <a:pPr algn="ctr"/>
            <a:r>
              <a:rPr lang="ru-RU" sz="2800" u="sng" dirty="0" smtClean="0">
                <a:solidFill>
                  <a:schemeClr val="bg2">
                    <a:lumMod val="50000"/>
                  </a:schemeClr>
                </a:solidFill>
                <a:effectLst/>
              </a:rPr>
              <a:t>   В </a:t>
            </a:r>
            <a:r>
              <a:rPr lang="ru-RU" sz="2800" u="sng" dirty="0">
                <a:solidFill>
                  <a:schemeClr val="bg2">
                    <a:lumMod val="50000"/>
                  </a:schemeClr>
                </a:solidFill>
                <a:effectLst/>
              </a:rPr>
              <a:t>1874 г. Мусоргский написал десять музыкальных иллюстраций к акварельным рисункам художника В. Е. Гартмана «Картинки с выставки» — виртуозные пьесы </a:t>
            </a:r>
            <a:r>
              <a:rPr lang="ru-RU" sz="2800" u="sng" dirty="0" smtClean="0">
                <a:solidFill>
                  <a:schemeClr val="bg2">
                    <a:lumMod val="50000"/>
                  </a:schemeClr>
                </a:solidFill>
                <a:effectLst/>
              </a:rPr>
              <a:t>для фортепиано</a:t>
            </a:r>
            <a:r>
              <a:rPr lang="ru-RU" u="sng" dirty="0" smtClean="0">
                <a:solidFill>
                  <a:schemeClr val="bg2">
                    <a:lumMod val="50000"/>
                  </a:schemeClr>
                </a:solidFill>
                <a:effectLst/>
              </a:rPr>
              <a:t>. 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9218" name="Picture 2" descr="C:\Users\Томара\Desktop\0002-001-Sjuita-Kartinki-s-vystavki-TSikl-posvjaschen-pamjati-druga-Musorgskogo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4664"/>
            <a:ext cx="3816424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623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182</TotalTime>
  <Words>375</Words>
  <Application>Microsoft Office PowerPoint</Application>
  <PresentationFormat>Экран (4:3)</PresentationFormat>
  <Paragraphs>19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Воздушный поток</vt:lpstr>
      <vt:lpstr>Мусоргский  Модест Петрович  (1839г-1881г)    Презентацию подготовил  5 «Б» класс МБОУ «СОШ №17» г.Великие Луки.   Руководитель – Шульцева Т.Г.   </vt:lpstr>
      <vt:lpstr>.</vt:lpstr>
      <vt:lpstr>В детстве занимался музыкой под руководством матери. Образование получил в Петропавловской школе в Петербурге (1851 г.), подготовительном пансионе Комарова (1852 г.) и школе гвардейских подпрапорщиков и кавалерийских юнкеров (1856 г.). </vt:lpstr>
      <vt:lpstr> Одновременно брал   уроки фортепианной игры у пианиста А. А. Герке.  Вскоре Мусоргский стал постоянным участником собраний музыкальной группы «Могучая кучка».</vt:lpstr>
      <vt:lpstr>В 1858 г. он вышел в отставку в чине прапорщика, чтобы уже всецело посвятить себя музыке. </vt:lpstr>
      <vt:lpstr>К 1868 г. Мусоргский создал романсы на стихи Н. А. Некрасова и А. Н. Островского, а также на собственные тексты. </vt:lpstr>
      <vt:lpstr>Слайд 7</vt:lpstr>
      <vt:lpstr>Слайд 8</vt:lpstr>
      <vt:lpstr>   В 1874 г. Мусоргский написал десять музыкальных иллюстраций к акварельным рисункам художника В. Е. Гартмана «Картинки с выставки» — виртуозные пьесы для фортепиано. </vt:lpstr>
      <vt:lpstr>  </vt:lpstr>
      <vt:lpstr>Слайд 11</vt:lpstr>
      <vt:lpstr>Слайд 12</vt:lpstr>
      <vt:lpstr> 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Мусоргский  Модест Петрович</dc:title>
  <dc:creator>Томара</dc:creator>
  <cp:lastModifiedBy>Kom</cp:lastModifiedBy>
  <cp:revision>18</cp:revision>
  <dcterms:created xsi:type="dcterms:W3CDTF">2014-10-14T15:10:57Z</dcterms:created>
  <dcterms:modified xsi:type="dcterms:W3CDTF">2014-10-15T05:27:04Z</dcterms:modified>
</cp:coreProperties>
</file>