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2" r:id="rId10"/>
    <p:sldId id="267" r:id="rId11"/>
    <p:sldId id="268" r:id="rId12"/>
    <p:sldId id="259" r:id="rId13"/>
    <p:sldId id="260" r:id="rId14"/>
    <p:sldId id="274" r:id="rId15"/>
    <p:sldId id="271" r:id="rId16"/>
    <p:sldId id="272" r:id="rId17"/>
    <p:sldId id="275" r:id="rId18"/>
    <p:sldId id="278" r:id="rId19"/>
    <p:sldId id="280" r:id="rId20"/>
    <p:sldId id="279" r:id="rId21"/>
    <p:sldId id="281" r:id="rId22"/>
    <p:sldId id="277" r:id="rId23"/>
    <p:sldId id="269" r:id="rId24"/>
    <p:sldId id="270" r:id="rId25"/>
    <p:sldId id="273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 smtClean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EF499-2176-49AE-AF5D-AF4304781BD4}" type="datetimeFigureOut">
              <a:rPr lang="ru-RU" smtClean="0"/>
              <a:pPr/>
              <a:t>01.09.2013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8A8EB-2F6F-4998-8F59-783AB1FACE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04" y="500042"/>
            <a:ext cx="6572296" cy="464347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АНАЛИЗ ВОСПИТАТЕЛЬНОЙ  РАБОТЫ МБОУ </a:t>
            </a:r>
            <a:br>
              <a:rPr lang="ru-RU" sz="4000" b="1" dirty="0" smtClean="0"/>
            </a:br>
            <a:r>
              <a:rPr lang="ru-RU" sz="4400" b="1" dirty="0" smtClean="0"/>
              <a:t>СОШ №12 </a:t>
            </a:r>
            <a:br>
              <a:rPr lang="ru-RU" sz="4400" b="1" dirty="0" smtClean="0"/>
            </a:br>
            <a:r>
              <a:rPr lang="ru-RU" sz="4400" b="1" dirty="0" smtClean="0"/>
              <a:t>за 2012-2013 учебный год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2"/>
          <p:cNvSpPr>
            <a:spLocks noGrp="1"/>
          </p:cNvSpPr>
          <p:nvPr>
            <p:ph type="title"/>
          </p:nvPr>
        </p:nvSpPr>
        <p:spPr>
          <a:xfrm>
            <a:off x="785786" y="928670"/>
            <a:ext cx="7215238" cy="4143375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          Приоритетные направления</a:t>
            </a:r>
            <a:br>
              <a:rPr lang="ru-RU" sz="32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        воспитательной   системы  школы</a:t>
            </a:r>
            <a:br>
              <a:rPr lang="ru-RU" sz="32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dirty="0" smtClean="0">
                <a:latin typeface="+mn-lt"/>
              </a:rPr>
              <a:t>гражданско-патриотическое; 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нравственно – правовое;  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спортивно-оздоровительное;  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культурно-экологическое;  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интеллектуальное;   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художественно – эстетическое</a:t>
            </a:r>
            <a:br>
              <a:rPr lang="ru-RU" sz="3200" b="1" dirty="0" smtClean="0"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71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Общечеловеческие принципы </a:t>
            </a:r>
            <a:r>
              <a:rPr lang="ru-RU" sz="3200" b="1" dirty="0">
                <a:solidFill>
                  <a:srgbClr val="FF0000"/>
                </a:solidFill>
              </a:rPr>
              <a:t>и </a:t>
            </a:r>
            <a:r>
              <a:rPr lang="ru-RU" sz="3200" b="1" dirty="0" smtClean="0">
                <a:solidFill>
                  <a:srgbClr val="FF0000"/>
                </a:solidFill>
              </a:rPr>
              <a:t>педагогические подходы </a:t>
            </a:r>
            <a:r>
              <a:rPr lang="ru-RU" sz="3200" b="1" dirty="0">
                <a:solidFill>
                  <a:srgbClr val="FF0000"/>
                </a:solidFill>
              </a:rPr>
              <a:t>воспитания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00174"/>
            <a:ext cx="3719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принцип природосообразности</a:t>
            </a:r>
            <a:r>
              <a:rPr lang="ru-RU" dirty="0"/>
              <a:t>: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928802"/>
            <a:ext cx="3857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принцип культуросообразности: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428868"/>
            <a:ext cx="3156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принцип сотрудничества: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2857496"/>
            <a:ext cx="3807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системно-структурный подход: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3286124"/>
            <a:ext cx="2636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комплексный подход: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643314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● организационно-деятельностный подход: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4071942"/>
            <a:ext cx="2918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отношенческий подход: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500570"/>
            <a:ext cx="4391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личностно-ориентированный подход: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4929198"/>
            <a:ext cx="2489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/>
              <a:t>● возрастной подход: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1643050"/>
            <a:ext cx="8229600" cy="3714776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" pitchFamily="34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" pitchFamily="34" charset="0"/>
                <a:ea typeface="+mn-ea"/>
                <a:cs typeface="+mn-cs"/>
              </a:rPr>
              <a:t>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" pitchFamily="34" charset="0"/>
                <a:ea typeface="+mn-ea"/>
                <a:cs typeface="+mn-cs"/>
              </a:rPr>
              <a:t>Цель подпрограммы – создание в школе единого воспитательного пространства, которое  влияет на личность каждого ученика, приобщает его к истинным ценностям, формирует  новое сознание, ориентирует  на умение сохранять уважение друг к другу и себе, стремление к взаимодействию.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" pitchFamily="34" charset="0"/>
              <a:ea typeface="+mn-ea"/>
              <a:cs typeface="+mn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05828" cy="769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Подпрограмма  по воспитанию  учащихся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«Мы – будущее  России».</a:t>
            </a:r>
            <a:endParaRPr lang="ru-RU" sz="31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2071678"/>
            <a:ext cx="64294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/>
              <a:t>«Я – гражданин своей страны», </a:t>
            </a:r>
          </a:p>
          <a:p>
            <a:pPr lvl="0"/>
            <a:r>
              <a:rPr lang="ru-RU" sz="3200" b="1" dirty="0" smtClean="0"/>
              <a:t>«Истоки», </a:t>
            </a:r>
          </a:p>
          <a:p>
            <a:pPr lvl="0"/>
            <a:r>
              <a:rPr lang="ru-RU" sz="3200" b="1" dirty="0" smtClean="0"/>
              <a:t>«Счастливая  семья», </a:t>
            </a:r>
          </a:p>
          <a:p>
            <a:pPr lvl="0"/>
            <a:r>
              <a:rPr lang="ru-RU" sz="3200" b="1" dirty="0" smtClean="0"/>
              <a:t>«Здоровье  нации», </a:t>
            </a:r>
          </a:p>
          <a:p>
            <a:pPr lvl="0"/>
            <a:r>
              <a:rPr lang="ru-RU" sz="3200" b="1" dirty="0" smtClean="0"/>
              <a:t>«В будущее - без проблем», </a:t>
            </a:r>
          </a:p>
          <a:p>
            <a:pPr lvl="0"/>
            <a:r>
              <a:rPr lang="ru-RU" sz="3200" b="1" dirty="0" smtClean="0"/>
              <a:t>«Будущие Эйнштейны».           </a:t>
            </a:r>
            <a:endParaRPr lang="ru-RU" sz="3200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96012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Подпрограмма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«</a:t>
            </a:r>
            <a:r>
              <a:rPr lang="ru-RU" sz="3600" b="1" dirty="0">
                <a:solidFill>
                  <a:srgbClr val="FF0000"/>
                </a:solidFill>
              </a:rPr>
              <a:t>Мы – будущее России»  представляет собой систему 6  проектов: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</p:nvPr>
        </p:nvGraphicFramePr>
        <p:xfrm>
          <a:off x="500034" y="2000240"/>
          <a:ext cx="8072494" cy="2574020"/>
        </p:xfrm>
        <a:graphic>
          <a:graphicData uri="http://schemas.openxmlformats.org/drawingml/2006/table">
            <a:tbl>
              <a:tblPr/>
              <a:tblGrid>
                <a:gridCol w="1785950"/>
                <a:gridCol w="1794696"/>
                <a:gridCol w="2300796"/>
                <a:gridCol w="2191052"/>
              </a:tblGrid>
              <a:tr h="16344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Всего обучающихся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Количество обучающихся, занятых в детских объединениях ОУ.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Количество обучающихся, занятых в детских объединениях УДОД города (включая спортивные школы и учреждения культуры)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Количество обучающихся, не охваченных системой дополнительного образования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7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949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(из них 40 – Д/О)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837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+mn-lt"/>
                          <a:ea typeface="Times New Roman"/>
                        </a:rPr>
                        <a:t>636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</a:rPr>
                        <a:t>119</a:t>
                      </a:r>
                    </a:p>
                  </a:txBody>
                  <a:tcPr marL="50229" marR="502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2976" y="642918"/>
            <a:ext cx="641412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Занятость обучающихся во внеурочное время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</a:rPr>
              <a:t>(по состоянию на  май 2013 г.)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:\Для педсовета\Фотографии таблиц для публичного доклада\Занятость в кружках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9296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3" y="2143116"/>
          <a:ext cx="8715435" cy="2571768"/>
        </p:xfrm>
        <a:graphic>
          <a:graphicData uri="http://schemas.openxmlformats.org/drawingml/2006/table">
            <a:tbl>
              <a:tblPr/>
              <a:tblGrid>
                <a:gridCol w="997924"/>
                <a:gridCol w="1199958"/>
                <a:gridCol w="1039534"/>
                <a:gridCol w="1126058"/>
                <a:gridCol w="1055680"/>
                <a:gridCol w="1120984"/>
                <a:gridCol w="1021902"/>
                <a:gridCol w="1153395"/>
              </a:tblGrid>
              <a:tr h="119825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Участие в конкурсных мероприятиях городского уровня 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Участие в конкурсных мероприятиях областного и межрегионального уровней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Участие в конкурсных мероприятиях федерального уровня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Участие в конкурсных мероприятиях международного уровня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победителей и призёров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победителей и призёров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победителей и призёров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 победителей и призёров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3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696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154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58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0875" marR="608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5720" y="500042"/>
            <a:ext cx="8073557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Доля обучающихся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призёров конкурсов,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олимпиад, соревнований, фестивалей разных уровней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500174"/>
            <a:ext cx="290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Всего обучающихся - 909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714356"/>
            <a:ext cx="8501122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Calibri" pitchFamily="34" charset="0"/>
              </a:rPr>
              <a:t>Награды общеобразовательного учреждения в области физической культуры и спорта за последние три года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2009-2010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победитель  городской  спартакиады среди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общеобразовательных учреждений г. Великие Луки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2010-2011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победитель  городской  спартакиады среди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общеобразовательных учреждений г. Великие Луки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2011-2012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победитель  городской  спартакиады среди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общеобразовательных учреждений г. Великие Луки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2011-2012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победитель общественного   смотра-конкурса общеобразовательных учреждений г. Великие  Луки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«Лидер Великолукского образования»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номинации «Спорт».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2012-2013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участник Всероссийского этапа и победитель областного этапа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конкурса лучших общеобразовательных учреждений,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развивающих физическую культуру и спорт «Олимпиада начинается в школе».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2012-2013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победитель  городской  спартакиады среди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общеобразовательных учреждений г. Великие Луки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Результаты участия  учащихся школы в спортивных соревнованиях Всероссийского, регионального, областного и городского уровней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428736"/>
          <a:ext cx="8072494" cy="4206240"/>
        </p:xfrm>
        <a:graphic>
          <a:graphicData uri="http://schemas.openxmlformats.org/drawingml/2006/table">
            <a:tbl>
              <a:tblPr/>
              <a:tblGrid>
                <a:gridCol w="3045099"/>
                <a:gridCol w="1012046"/>
                <a:gridCol w="1506427"/>
                <a:gridCol w="1254461"/>
                <a:gridCol w="1254461"/>
              </a:tblGrid>
              <a:tr h="116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конкурса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Дата проведения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Фамилия руководителя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Всероссийский этап  конкурса на лучшее общеобразовательное учреждение, развивающее физическую культуру и спорт «Олимпиада начинается в школе»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МБОУ СОШ №12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Участие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Шельгучева Е.В.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Финал СЗФО по мини-футболу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Г. Санкт-Петербург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Март 2013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девочек 1995-1996 г.р.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 место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Финал СЗФО школьной баскетбольной лиги «КЭС –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баскет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г. Вологда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12-17 марта 2013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юношей «Локомотив»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 место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девушек «Локомотив»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 место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5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Областной финал школьной баскетбольной лиги «КЭС-баскет»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г. Псков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девушек «Локомотив»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девушек «Локомотив»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3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Областной этап  соревнований по мини-футболу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Г. Псков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Февраль 2013 г.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девочек 2001-202 г.р.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Команда девочек 1995-1996 г.р.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 место 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</p:nvPr>
        </p:nvGraphicFramePr>
        <p:xfrm>
          <a:off x="571472" y="714356"/>
          <a:ext cx="8143901" cy="5152644"/>
        </p:xfrm>
        <a:graphic>
          <a:graphicData uri="http://schemas.openxmlformats.org/drawingml/2006/table">
            <a:tbl>
              <a:tblPr/>
              <a:tblGrid>
                <a:gridCol w="3072034"/>
                <a:gridCol w="1020998"/>
                <a:gridCol w="1519753"/>
                <a:gridCol w="1265558"/>
                <a:gridCol w="1265558"/>
              </a:tblGrid>
              <a:tr h="2920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Всероссийский конкурс на лучшее общеобразовательное учреждение, развивающее физическую культуру и спорт «Олимпиада начинается в школе».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Областной этап.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2012- 2013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МБОУ СОШ №12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Шельгучева Е.В.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Областной этап соревнований «Шиповка юных»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Г. Великие Луки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Май 2013 год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Команда девочек 2000-2001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Первенство города по кроссу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Боченкова Дарья 6Г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Соревнования «Шиповка юных»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Девочки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2000-2001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Мальчики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2000-2001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Юноши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1998-1999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Боченкова Дарья 6Г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9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Нестеров Кирилл 6А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785795"/>
            <a:ext cx="72866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Воспитывающая деятельность школы в 2012- 2013 учебном году была направлена на реализацию основных задач Великолукского образования в соответствии с долгосрочными федеральными программами развития воспитания в системе образования России.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</p:nvPr>
        </p:nvGraphicFramePr>
        <p:xfrm>
          <a:off x="571472" y="1071546"/>
          <a:ext cx="8358246" cy="4171188"/>
        </p:xfrm>
        <a:graphic>
          <a:graphicData uri="http://schemas.openxmlformats.org/drawingml/2006/table">
            <a:tbl>
              <a:tblPr/>
              <a:tblGrid>
                <a:gridCol w="3152890"/>
                <a:gridCol w="1047870"/>
                <a:gridCol w="1559752"/>
                <a:gridCol w="1298867"/>
                <a:gridCol w="1298867"/>
              </a:tblGrid>
              <a:tr h="11680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Первенство города по мини-футболу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Девочки 1995-1996г.р.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Девочки 2001-2002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Юноши 1997 – 1998 г.р.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Девочки 1999 – 2000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Девочки 1997-1998 г.р.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Городской этап школьной баскетбольной лиги «КЭС-баскет»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 2012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Команда «Локомотив»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0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Первенство города по баскетболу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Декабрь 2012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Юноши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Девушки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52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Первенство города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 шахматам «Белая Ладья»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 г.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Команда СОШ №12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Чернозубова Е.М.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</p:nvPr>
        </p:nvGraphicFramePr>
        <p:xfrm>
          <a:off x="500034" y="857232"/>
          <a:ext cx="8072493" cy="4071967"/>
        </p:xfrm>
        <a:graphic>
          <a:graphicData uri="http://schemas.openxmlformats.org/drawingml/2006/table">
            <a:tbl>
              <a:tblPr/>
              <a:tblGrid>
                <a:gridCol w="3045099"/>
                <a:gridCol w="1012045"/>
                <a:gridCol w="1506427"/>
                <a:gridCol w="1254461"/>
                <a:gridCol w="1254461"/>
              </a:tblGrid>
              <a:tr h="54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Открытый чемпионат города Великие Луки по пулевой стрельбе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Февраль 2013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Веселова Анна, 4А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место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Весенний кросс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 апреля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Сборная школы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участие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Турнир по мини-футболу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ДОО «Дружба»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Апрель 1013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Команда 6 классов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 место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Попов Алексей, 6Б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Лучший вратарь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Меркулов Валерий, 6А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Лучший нападающий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Горбунов Кирилл, 6Б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Лучший защитник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58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Легкоатлетическая эстафета по городу, посвященная  68 годовщине Великой Победы в Великой Отечественной войне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 мая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Сборная школы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место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Н.В.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Егоров Е.Н.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44" marR="19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364214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базе школы работают спортивные секции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Секция по баскетболу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(Е.Н. Егоров)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ДЮСШ №2 «Экспресс»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(Н.В. Егоров) Центр единоборств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Секция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футболу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(Е.Д. Нистратов)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ДЮСШ №2 «Экспресс»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Футбол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(М.Г. Юринов)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ДЮСШ №2 «Экспресс»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(С.А. Петрова)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 единоборств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Плавание (В.С. Чирухин)  ДЮСШ №3 «Олимпия»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Секция ОФП. «Час игры» (Н.В. Петухова)  ДЮСШ №3 «Олимпия»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Основные задачи МО классных руководителей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на </a:t>
            </a:r>
            <a:r>
              <a:rPr lang="ru-RU" sz="2800" b="1" dirty="0" smtClean="0">
                <a:solidFill>
                  <a:srgbClr val="FF0000"/>
                </a:solidFill>
              </a:rPr>
              <a:t>2012-2013 </a:t>
            </a:r>
            <a:r>
              <a:rPr lang="ru-RU" sz="2800" b="1" dirty="0" smtClean="0">
                <a:solidFill>
                  <a:srgbClr val="FF0000"/>
                </a:solidFill>
              </a:rPr>
              <a:t>учебный год: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357298"/>
            <a:ext cx="79296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Организация информационно - методической помощи классным руководителям.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Активное включение классных руководителей в научно - методическую, инновационную, опытно-педагогическую деятельность.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Создание информационно-педагогического банка собственных достижений, популяризация собственного опыта.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Развитие информационной культуры педагогов и использование информационных технологий в воспитательной работе.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785794"/>
            <a:ext cx="75009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Количество воспитательных систем классов: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500174"/>
          <a:ext cx="7715303" cy="3505200"/>
        </p:xfrm>
        <a:graphic>
          <a:graphicData uri="http://schemas.openxmlformats.org/drawingml/2006/table">
            <a:tbl>
              <a:tblPr/>
              <a:tblGrid>
                <a:gridCol w="1936711"/>
                <a:gridCol w="1193082"/>
                <a:gridCol w="1164574"/>
                <a:gridCol w="1164574"/>
                <a:gridCol w="1091788"/>
                <a:gridCol w="1164574"/>
              </a:tblGrid>
              <a:tr h="3849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2008/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2009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учебный год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2009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2010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учебный год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2010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2011 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учебный год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2011-2012 учебный год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2012-2013 учебный год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Количество классов-комплектов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  36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38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5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Количество воспитательных систем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928670"/>
          <a:ext cx="7643866" cy="3775974"/>
        </p:xfrm>
        <a:graphic>
          <a:graphicData uri="http://schemas.openxmlformats.org/drawingml/2006/table">
            <a:tbl>
              <a:tblPr/>
              <a:tblGrid>
                <a:gridCol w="3512243"/>
                <a:gridCol w="1590712"/>
                <a:gridCol w="2540911"/>
              </a:tblGrid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ФИО педагога (полностью)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Класс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Воспитательная система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Максимова Елена Ильинична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«Г»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«Первые ступеньки»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Смирнова Ольга Николаевна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«В»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«Я и мир вокруг меня»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Бруева Елена Юрьевна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«Г»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«Путь к успеху»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Бабаева Людмила Федоровна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«А»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«Юный</a:t>
                      </a:r>
                      <a:r>
                        <a:rPr lang="ru-RU" sz="18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эрудит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8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Шведова Ирина Николаевна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«В»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«Созвездие»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Терентьева Вера Михайловна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«Б»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«Росток»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Пантюхова Вера Ильинична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«В»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«Мы – вместе»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Смирнова Наталья Станиславовна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«Г»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«Росток»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Смирнова Татьяна Дмитриевна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8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«Б»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«Новое поколение»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Илларионова Галина Юрьевна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9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«В»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« Мы – вместе»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Махова Наталия Сергеевна</a:t>
                      </a: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10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класс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«А»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</a:rPr>
                        <a:t>«Содружество».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2761" marR="627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3"/>
          <p:cNvGraphicFramePr>
            <a:graphicFrameLocks noGrp="1"/>
          </p:cNvGraphicFramePr>
          <p:nvPr>
            <p:ph type="pic" idx="1"/>
          </p:nvPr>
        </p:nvGraphicFramePr>
        <p:xfrm>
          <a:off x="500034" y="642918"/>
          <a:ext cx="8001056" cy="5047488"/>
        </p:xfrm>
        <a:graphic>
          <a:graphicData uri="http://schemas.openxmlformats.org/drawingml/2006/table">
            <a:tbl>
              <a:tblPr/>
              <a:tblGrid>
                <a:gridCol w="800840"/>
                <a:gridCol w="3600108"/>
                <a:gridCol w="3600108"/>
              </a:tblGrid>
              <a:tr h="88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Место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Класс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Классный руководитель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4А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Воронкова Нина Валентиновна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4Б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Ильюшко Елена Викторовна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3Б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Полякова Ирина Александровна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4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2Б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Петрова Нина Павловна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5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1Б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Николаенко Светлана Петровна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1В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Карпушина Ирина Алексеевна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3А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Бабаева Людмила Федоровна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2В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Смирнова Ольга Николаевна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1Д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Шрейтуль Елена Васильевна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9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2А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Радченко Евгений Александрович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10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4Г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Максимова Елена Ильинична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11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2Г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Бруева Елена Юрьевна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12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3В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Шведова Ирина Николаевна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13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Сандовская Галина Алексеевна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4В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Хохлова Анна Ивановна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14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3Г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Колдунова Ирина Григорьевна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15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Calibri"/>
                        </a:rPr>
                        <a:t>1Г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Calibri"/>
                        </a:rPr>
                        <a:t>Король Татьяна Викторовна</a:t>
                      </a:r>
                    </a:p>
                  </a:txBody>
                  <a:tcPr marL="57824" marR="5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928662" y="214290"/>
            <a:ext cx="69294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Конкурс «Самый классный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класс»</a:t>
            </a:r>
            <a:r>
              <a:rPr kumimoji="0" lang="ru-RU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 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1-4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классы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214424"/>
          <a:ext cx="7858180" cy="4416552"/>
        </p:xfrm>
        <a:graphic>
          <a:graphicData uri="http://schemas.openxmlformats.org/drawingml/2006/table">
            <a:tbl>
              <a:tblPr/>
              <a:tblGrid>
                <a:gridCol w="1229005"/>
                <a:gridCol w="1104285"/>
                <a:gridCol w="5524890"/>
              </a:tblGrid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Классный руководитель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Смирнова Наталья Станиславовна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5В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Федорова Наталья Викторовна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7В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Иванова Елена Ивановна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8Б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Смирнова Татьяна Дмитриевна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7Б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Михайлова Елена Николаевна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Афиногенова Ольга Анатольевна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Пантюхова Вера Ильинична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Терентьева Вера Михайловна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5Б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Юрьева Светлана Анатольевна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8А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Ковалевская Галина Алексеевна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5А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Васильева Людмила Ионовна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7А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Федоренкова Галина Дмитриевна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8В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Шатрова Лариса Ивановна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648670" y="569248"/>
            <a:ext cx="18466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5-8 классы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57298"/>
          <a:ext cx="7786741" cy="3357585"/>
        </p:xfrm>
        <a:graphic>
          <a:graphicData uri="http://schemas.openxmlformats.org/drawingml/2006/table">
            <a:tbl>
              <a:tblPr/>
              <a:tblGrid>
                <a:gridCol w="784821"/>
                <a:gridCol w="2715641"/>
                <a:gridCol w="4286279"/>
              </a:tblGrid>
              <a:tr h="37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Место</a:t>
                      </a:r>
                      <a:endParaRPr lang="ru-RU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Класс</a:t>
                      </a:r>
                      <a:endParaRPr lang="ru-RU" sz="18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Классный руководитель</a:t>
                      </a:r>
                      <a:endParaRPr lang="ru-RU" sz="18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9В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Илларионова Галина Юрьевна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10А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Махова 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Calibri"/>
                        </a:rPr>
                        <a:t>Наталия </a:t>
                      </a: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Сергеевна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10Б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Верзакова Ольга Валентиновна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9Г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Смирнова Любовь Васильевна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11А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Лобанова Валентина Ивановна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11Б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Павлова Людмила Васильевна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Calibri"/>
                        </a:rPr>
                        <a:t>9А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Булгакова Любовь Павловна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9Б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Calibri"/>
                        </a:rPr>
                        <a:t>Черноусова Людмила Николаевна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143240" y="428604"/>
            <a:ext cx="25804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Calibri" pitchFamily="34" charset="0"/>
              </a:rPr>
              <a:t>9-11 классы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71480"/>
            <a:ext cx="4857784" cy="56673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ВЫВОДЫ: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428736"/>
            <a:ext cx="77867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Воспитательную работу школы можно считать удовлетворительной, цель  и задачи воспитания  продолжают достигаться в соответствии с долгосрочными федеральными программами развития воспитания в системе образования России и  новой программой развития школы на 2011- 2016 учебный год;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Работу над  воспитанием творчески развитой социально ориентированной личности, способной строить жизнь достойного человека, а также создание условий для раскрытия, развития и реализации интеллектуальных и духовных свойств личности учащихся продолжить в новом учебном году.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71530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</a:t>
            </a:r>
            <a:r>
              <a:rPr lang="ru-RU" sz="2800" b="1" dirty="0" smtClean="0"/>
              <a:t>оспитание творчески развитой социально ориентированной личности, способной строить жизнь достойного человека, а также создание условий для раскрытия, развития и реализации интеллектуальных и духовных свойств личности учащегося, способного  продуктивно адаптироваться в социальном мире.</a:t>
            </a:r>
            <a:endParaRPr lang="ru-RU" sz="2800" dirty="0" smtClean="0"/>
          </a:p>
          <a:p>
            <a:pPr algn="ctr"/>
            <a:endParaRPr lang="ru-RU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539496"/>
            <a:ext cx="8229600" cy="960120"/>
          </a:xfrm>
          <a:noFill/>
        </p:spPr>
        <p:txBody>
          <a:bodyPr>
            <a:norm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воспитания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4643446"/>
            <a:ext cx="5286412" cy="11430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 новым учебным годом!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Удачной работы!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f9909c5a31c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647" b="7647"/>
          <a:stretch>
            <a:fillRect/>
          </a:stretch>
        </p:blipFill>
        <p:spPr>
          <a:xfrm>
            <a:off x="714348" y="500042"/>
            <a:ext cx="5143536" cy="37159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00034" y="1417157"/>
            <a:ext cx="7929618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воспитания: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sz="2800" b="1" dirty="0"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ормирование устойчивого нравственного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поведения и  осознанной мотивации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 учебной деятельности в условиях 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личностно-ориентированного обучения;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142984"/>
            <a:ext cx="735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200" b="1" dirty="0" smtClean="0"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3200" b="1" dirty="0"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ирокое вовлечение учащихся во внеурочную деятельность через систему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дополнительного образования путем активного взаимодействия с внешней средой;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7290" y="857232"/>
            <a:ext cx="6572296" cy="285752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785926"/>
            <a:ext cx="7786742" cy="185738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3. Сохранение 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приумножение традиций школы.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7290" y="857232"/>
            <a:ext cx="6572296" cy="285752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1785926"/>
            <a:ext cx="7786742" cy="1857388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</a:t>
            </a:r>
            <a:r>
              <a:rPr lang="ru-RU" sz="3600" b="1" dirty="0"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альнейшее развитие системы гражданско-патриотического воспитания;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214422"/>
            <a:ext cx="72152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</a:t>
            </a:r>
            <a:r>
              <a:rPr lang="ru-RU" sz="3200" b="1" dirty="0"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недрение здоровье сберегающих и здоровье формирующих технологий, обеспечение и  реализация  условий безопасности участников образовательного процесса.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928802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6. </a:t>
            </a:r>
            <a:r>
              <a:rPr lang="ru-RU" sz="3600" b="1" dirty="0"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овершенствование  работы  детского самоуправления.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Тема27</Template>
  <TotalTime>280</TotalTime>
  <Words>1615</Words>
  <Application>Microsoft Office PowerPoint</Application>
  <PresentationFormat>Экран (4:3)</PresentationFormat>
  <Paragraphs>430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Тема27</vt:lpstr>
      <vt:lpstr>АНАЛИЗ ВОСПИТАТЕЛЬНОЙ  РАБОТЫ МБОУ  СОШ №12  за 2012-2013 учебный год</vt:lpstr>
      <vt:lpstr>Слайд 2</vt:lpstr>
      <vt:lpstr>Цель воспитания</vt:lpstr>
      <vt:lpstr>Слайд 4</vt:lpstr>
      <vt:lpstr>Слайд 5</vt:lpstr>
      <vt:lpstr>Слайд 6</vt:lpstr>
      <vt:lpstr>Слайд 7</vt:lpstr>
      <vt:lpstr>Слайд 8</vt:lpstr>
      <vt:lpstr>Слайд 9</vt:lpstr>
      <vt:lpstr>           Приоритетные направления          воспитательной   системы  школы   гражданско-патриотическое;  нравственно – правовое;   спортивно-оздоровительное;   культурно-экологическое;   интеллектуальное;    художественно – эстетическое </vt:lpstr>
      <vt:lpstr>Слайд 11</vt:lpstr>
      <vt:lpstr> Подпрограмма  по воспитанию  учащихся  «Мы – будущее  России».</vt:lpstr>
      <vt:lpstr>Подпрограмма  «Мы – будущее России»  представляет собой систему 6  проектов: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ВЫВОДЫ:</vt:lpstr>
      <vt:lpstr>С новым учебным годом! Удачной работы!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ВОСПИТАТЕЛЬНОЙ  РАБОТЫ МБОУ СОШ №12  за 2012-2013 учебный год</dc:title>
  <dc:creator>Admin</dc:creator>
  <cp:lastModifiedBy>Admin</cp:lastModifiedBy>
  <cp:revision>30</cp:revision>
  <dcterms:created xsi:type="dcterms:W3CDTF">2013-08-29T16:40:50Z</dcterms:created>
  <dcterms:modified xsi:type="dcterms:W3CDTF">2013-09-01T09:48:07Z</dcterms:modified>
</cp:coreProperties>
</file>