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227D01-2036-4DA6-B4B7-A18FF14E011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5925A2-6320-4EEC-8891-CF798E850E5A}">
      <dgm:prSet/>
      <dgm:spPr/>
      <dgm:t>
        <a:bodyPr/>
        <a:lstStyle/>
        <a:p>
          <a:pPr marR="0" algn="ctr" rtl="0"/>
          <a:r>
            <a:rPr lang="ru-RU" b="1" i="1" baseline="0" smtClean="0">
              <a:latin typeface="Calibri"/>
            </a:rPr>
            <a:t>Школа Содружества</a:t>
          </a:r>
          <a:endParaRPr lang="ru-RU" smtClean="0"/>
        </a:p>
      </dgm:t>
    </dgm:pt>
    <dgm:pt modelId="{C8F94068-8A1D-4D40-9540-A1EE9FF87DCD}" type="parTrans" cxnId="{C001010C-C779-4272-9915-A3E376C4B6A0}">
      <dgm:prSet/>
      <dgm:spPr/>
      <dgm:t>
        <a:bodyPr/>
        <a:lstStyle/>
        <a:p>
          <a:endParaRPr lang="ru-RU"/>
        </a:p>
      </dgm:t>
    </dgm:pt>
    <dgm:pt modelId="{033E5DB5-6636-4B4E-A25D-DA325FEE3126}" type="sibTrans" cxnId="{C001010C-C779-4272-9915-A3E376C4B6A0}">
      <dgm:prSet/>
      <dgm:spPr/>
      <dgm:t>
        <a:bodyPr/>
        <a:lstStyle/>
        <a:p>
          <a:endParaRPr lang="ru-RU"/>
        </a:p>
      </dgm:t>
    </dgm:pt>
    <dgm:pt modelId="{27CDB252-70F3-4536-9276-6C7713FBADC3}">
      <dgm:prSet/>
      <dgm:spPr/>
      <dgm:t>
        <a:bodyPr/>
        <a:lstStyle/>
        <a:p>
          <a:pPr marR="0" algn="ctr" rtl="0"/>
          <a:r>
            <a:rPr lang="ru-RU" b="1" baseline="0" smtClean="0">
              <a:latin typeface="Calibri"/>
            </a:rPr>
            <a:t>Развитие социального партнерства</a:t>
          </a:r>
        </a:p>
      </dgm:t>
    </dgm:pt>
    <dgm:pt modelId="{8E47F691-AE16-4831-B80C-608D7F156094}" type="parTrans" cxnId="{DE59E62E-0BFB-4FCC-8B31-ED11AD4E3FCE}">
      <dgm:prSet/>
      <dgm:spPr/>
      <dgm:t>
        <a:bodyPr/>
        <a:lstStyle/>
        <a:p>
          <a:endParaRPr lang="ru-RU"/>
        </a:p>
      </dgm:t>
    </dgm:pt>
    <dgm:pt modelId="{B7ECAC2A-32DB-4C34-8B1B-BA40D3FFD68D}" type="sibTrans" cxnId="{DE59E62E-0BFB-4FCC-8B31-ED11AD4E3FCE}">
      <dgm:prSet/>
      <dgm:spPr/>
      <dgm:t>
        <a:bodyPr/>
        <a:lstStyle/>
        <a:p>
          <a:endParaRPr lang="ru-RU"/>
        </a:p>
      </dgm:t>
    </dgm:pt>
    <dgm:pt modelId="{05D40A8D-8CDA-4122-AAC7-C3BFFF524A50}">
      <dgm:prSet/>
      <dgm:spPr/>
      <dgm:t>
        <a:bodyPr/>
        <a:lstStyle/>
        <a:p>
          <a:pPr marR="0" algn="ctr" rtl="0"/>
          <a:r>
            <a:rPr lang="ru-RU" b="1" baseline="0" smtClean="0">
              <a:latin typeface="Calibri"/>
            </a:rPr>
            <a:t>Целевая творческая программа развития личности</a:t>
          </a:r>
        </a:p>
      </dgm:t>
    </dgm:pt>
    <dgm:pt modelId="{9F024670-6416-4353-A0E0-68A3DD7C0E30}" type="parTrans" cxnId="{F8CD01F9-2221-4709-B5C3-2029B43B0240}">
      <dgm:prSet/>
      <dgm:spPr/>
      <dgm:t>
        <a:bodyPr/>
        <a:lstStyle/>
        <a:p>
          <a:endParaRPr lang="ru-RU"/>
        </a:p>
      </dgm:t>
    </dgm:pt>
    <dgm:pt modelId="{9F1CBE2E-1983-4CAC-B707-EE3973F5652B}" type="sibTrans" cxnId="{F8CD01F9-2221-4709-B5C3-2029B43B0240}">
      <dgm:prSet/>
      <dgm:spPr/>
      <dgm:t>
        <a:bodyPr/>
        <a:lstStyle/>
        <a:p>
          <a:endParaRPr lang="ru-RU"/>
        </a:p>
      </dgm:t>
    </dgm:pt>
    <dgm:pt modelId="{294205A3-AA53-4D42-81B1-57EBD71B3776}">
      <dgm:prSet/>
      <dgm:spPr/>
      <dgm:t>
        <a:bodyPr/>
        <a:lstStyle/>
        <a:p>
          <a:pPr marR="0" algn="ctr" rtl="0"/>
          <a:r>
            <a:rPr lang="ru-RU" b="1" baseline="0" smtClean="0">
              <a:latin typeface="Calibri"/>
            </a:rPr>
            <a:t>Развитие толерантной личности через систему интернационального сотрудничества</a:t>
          </a:r>
          <a:endParaRPr lang="ru-RU" smtClean="0"/>
        </a:p>
      </dgm:t>
    </dgm:pt>
    <dgm:pt modelId="{A1112948-40D4-4100-A4AC-068A9C971A94}" type="parTrans" cxnId="{ADE44459-8F2D-4E26-9CE7-943C1B95E759}">
      <dgm:prSet/>
      <dgm:spPr/>
      <dgm:t>
        <a:bodyPr/>
        <a:lstStyle/>
        <a:p>
          <a:endParaRPr lang="ru-RU"/>
        </a:p>
      </dgm:t>
    </dgm:pt>
    <dgm:pt modelId="{26935933-E487-4684-836C-947E58A7822D}" type="sibTrans" cxnId="{ADE44459-8F2D-4E26-9CE7-943C1B95E759}">
      <dgm:prSet/>
      <dgm:spPr/>
      <dgm:t>
        <a:bodyPr/>
        <a:lstStyle/>
        <a:p>
          <a:endParaRPr lang="ru-RU"/>
        </a:p>
      </dgm:t>
    </dgm:pt>
    <dgm:pt modelId="{12D16925-C4E6-420F-A932-04C53F6C7832}" type="pres">
      <dgm:prSet presAssocID="{05227D01-2036-4DA6-B4B7-A18FF14E01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262875A-A089-4C58-8D01-C500564B02BF}" type="pres">
      <dgm:prSet presAssocID="{9E5925A2-6320-4EEC-8891-CF798E850E5A}" presName="hierRoot1" presStyleCnt="0">
        <dgm:presLayoutVars>
          <dgm:hierBranch/>
        </dgm:presLayoutVars>
      </dgm:prSet>
      <dgm:spPr/>
    </dgm:pt>
    <dgm:pt modelId="{C639324E-C8E7-4EFE-AD34-954559E43AF1}" type="pres">
      <dgm:prSet presAssocID="{9E5925A2-6320-4EEC-8891-CF798E850E5A}" presName="rootComposite1" presStyleCnt="0"/>
      <dgm:spPr/>
    </dgm:pt>
    <dgm:pt modelId="{03756898-2542-415F-ADE8-029A04C2B24B}" type="pres">
      <dgm:prSet presAssocID="{9E5925A2-6320-4EEC-8891-CF798E850E5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6DF48E-4704-4D65-9B6D-1641E851DF71}" type="pres">
      <dgm:prSet presAssocID="{9E5925A2-6320-4EEC-8891-CF798E850E5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5B18F87-E0A1-4021-935D-8A7D0F0D799C}" type="pres">
      <dgm:prSet presAssocID="{9E5925A2-6320-4EEC-8891-CF798E850E5A}" presName="hierChild2" presStyleCnt="0"/>
      <dgm:spPr/>
    </dgm:pt>
    <dgm:pt modelId="{2113F7EF-705D-475A-B6BE-C83F11D1A590}" type="pres">
      <dgm:prSet presAssocID="{8E47F691-AE16-4831-B80C-608D7F156094}" presName="Name35" presStyleLbl="parChTrans1D2" presStyleIdx="0" presStyleCnt="3"/>
      <dgm:spPr/>
      <dgm:t>
        <a:bodyPr/>
        <a:lstStyle/>
        <a:p>
          <a:endParaRPr lang="ru-RU"/>
        </a:p>
      </dgm:t>
    </dgm:pt>
    <dgm:pt modelId="{32870B52-793E-4D94-B09D-7C7119524BE7}" type="pres">
      <dgm:prSet presAssocID="{27CDB252-70F3-4536-9276-6C7713FBADC3}" presName="hierRoot2" presStyleCnt="0">
        <dgm:presLayoutVars>
          <dgm:hierBranch/>
        </dgm:presLayoutVars>
      </dgm:prSet>
      <dgm:spPr/>
    </dgm:pt>
    <dgm:pt modelId="{49E1F7E5-D4AD-4C8D-81DF-33291172A06C}" type="pres">
      <dgm:prSet presAssocID="{27CDB252-70F3-4536-9276-6C7713FBADC3}" presName="rootComposite" presStyleCnt="0"/>
      <dgm:spPr/>
    </dgm:pt>
    <dgm:pt modelId="{4034F2E5-168F-46BB-8EC4-88DBF6E7EE35}" type="pres">
      <dgm:prSet presAssocID="{27CDB252-70F3-4536-9276-6C7713FBADC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AE9B4D-2A22-4862-9E96-6212B3741789}" type="pres">
      <dgm:prSet presAssocID="{27CDB252-70F3-4536-9276-6C7713FBADC3}" presName="rootConnector" presStyleLbl="node2" presStyleIdx="0" presStyleCnt="3"/>
      <dgm:spPr/>
      <dgm:t>
        <a:bodyPr/>
        <a:lstStyle/>
        <a:p>
          <a:endParaRPr lang="ru-RU"/>
        </a:p>
      </dgm:t>
    </dgm:pt>
    <dgm:pt modelId="{4ABDBBD7-BFC7-4DEF-82F9-6D205589AF5F}" type="pres">
      <dgm:prSet presAssocID="{27CDB252-70F3-4536-9276-6C7713FBADC3}" presName="hierChild4" presStyleCnt="0"/>
      <dgm:spPr/>
    </dgm:pt>
    <dgm:pt modelId="{863AC493-13C3-410F-B317-CCA284F18D4F}" type="pres">
      <dgm:prSet presAssocID="{27CDB252-70F3-4536-9276-6C7713FBADC3}" presName="hierChild5" presStyleCnt="0"/>
      <dgm:spPr/>
    </dgm:pt>
    <dgm:pt modelId="{86B02021-CC52-408B-80BB-0683D1913894}" type="pres">
      <dgm:prSet presAssocID="{9F024670-6416-4353-A0E0-68A3DD7C0E30}" presName="Name35" presStyleLbl="parChTrans1D2" presStyleIdx="1" presStyleCnt="3"/>
      <dgm:spPr/>
      <dgm:t>
        <a:bodyPr/>
        <a:lstStyle/>
        <a:p>
          <a:endParaRPr lang="ru-RU"/>
        </a:p>
      </dgm:t>
    </dgm:pt>
    <dgm:pt modelId="{C01D4318-2870-4007-BDDE-C024682AFDFE}" type="pres">
      <dgm:prSet presAssocID="{05D40A8D-8CDA-4122-AAC7-C3BFFF524A50}" presName="hierRoot2" presStyleCnt="0">
        <dgm:presLayoutVars>
          <dgm:hierBranch/>
        </dgm:presLayoutVars>
      </dgm:prSet>
      <dgm:spPr/>
    </dgm:pt>
    <dgm:pt modelId="{10308582-BE70-4DA2-8118-C161CD991C22}" type="pres">
      <dgm:prSet presAssocID="{05D40A8D-8CDA-4122-AAC7-C3BFFF524A50}" presName="rootComposite" presStyleCnt="0"/>
      <dgm:spPr/>
    </dgm:pt>
    <dgm:pt modelId="{34B1E7B1-EF90-498B-A5EA-FAE7DEBA52C5}" type="pres">
      <dgm:prSet presAssocID="{05D40A8D-8CDA-4122-AAC7-C3BFFF524A5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DA46CA-7C86-4D3A-BC27-4D2C2464A59A}" type="pres">
      <dgm:prSet presAssocID="{05D40A8D-8CDA-4122-AAC7-C3BFFF524A50}" presName="rootConnector" presStyleLbl="node2" presStyleIdx="1" presStyleCnt="3"/>
      <dgm:spPr/>
      <dgm:t>
        <a:bodyPr/>
        <a:lstStyle/>
        <a:p>
          <a:endParaRPr lang="ru-RU"/>
        </a:p>
      </dgm:t>
    </dgm:pt>
    <dgm:pt modelId="{C675CA76-11DE-43C5-B9F5-7B1CFFC805F4}" type="pres">
      <dgm:prSet presAssocID="{05D40A8D-8CDA-4122-AAC7-C3BFFF524A50}" presName="hierChild4" presStyleCnt="0"/>
      <dgm:spPr/>
    </dgm:pt>
    <dgm:pt modelId="{7256ED68-1DF2-458A-AF38-37FEF7FF8A14}" type="pres">
      <dgm:prSet presAssocID="{05D40A8D-8CDA-4122-AAC7-C3BFFF524A50}" presName="hierChild5" presStyleCnt="0"/>
      <dgm:spPr/>
    </dgm:pt>
    <dgm:pt modelId="{8065B39C-24B2-45E1-BF34-F60287087D70}" type="pres">
      <dgm:prSet presAssocID="{A1112948-40D4-4100-A4AC-068A9C971A94}" presName="Name35" presStyleLbl="parChTrans1D2" presStyleIdx="2" presStyleCnt="3"/>
      <dgm:spPr/>
      <dgm:t>
        <a:bodyPr/>
        <a:lstStyle/>
        <a:p>
          <a:endParaRPr lang="ru-RU"/>
        </a:p>
      </dgm:t>
    </dgm:pt>
    <dgm:pt modelId="{B87AD00B-12E6-42D2-8924-BA46DEC505FA}" type="pres">
      <dgm:prSet presAssocID="{294205A3-AA53-4D42-81B1-57EBD71B3776}" presName="hierRoot2" presStyleCnt="0">
        <dgm:presLayoutVars>
          <dgm:hierBranch/>
        </dgm:presLayoutVars>
      </dgm:prSet>
      <dgm:spPr/>
    </dgm:pt>
    <dgm:pt modelId="{C8A6FDD0-B592-40DE-94C4-79E47F3DD3DD}" type="pres">
      <dgm:prSet presAssocID="{294205A3-AA53-4D42-81B1-57EBD71B3776}" presName="rootComposite" presStyleCnt="0"/>
      <dgm:spPr/>
    </dgm:pt>
    <dgm:pt modelId="{1B200EDE-76B0-4143-883D-88B455D2A564}" type="pres">
      <dgm:prSet presAssocID="{294205A3-AA53-4D42-81B1-57EBD71B377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0FFB2F-A977-4E23-B29B-484A5AD5996D}" type="pres">
      <dgm:prSet presAssocID="{294205A3-AA53-4D42-81B1-57EBD71B3776}" presName="rootConnector" presStyleLbl="node2" presStyleIdx="2" presStyleCnt="3"/>
      <dgm:spPr/>
      <dgm:t>
        <a:bodyPr/>
        <a:lstStyle/>
        <a:p>
          <a:endParaRPr lang="ru-RU"/>
        </a:p>
      </dgm:t>
    </dgm:pt>
    <dgm:pt modelId="{316010A8-7BEC-4414-8066-6FED9298BB71}" type="pres">
      <dgm:prSet presAssocID="{294205A3-AA53-4D42-81B1-57EBD71B3776}" presName="hierChild4" presStyleCnt="0"/>
      <dgm:spPr/>
    </dgm:pt>
    <dgm:pt modelId="{1834B731-8F01-40EB-85B9-73DD3B5B518B}" type="pres">
      <dgm:prSet presAssocID="{294205A3-AA53-4D42-81B1-57EBD71B3776}" presName="hierChild5" presStyleCnt="0"/>
      <dgm:spPr/>
    </dgm:pt>
    <dgm:pt modelId="{8D8EF583-5C85-44FA-8A89-4133C6FFDFA6}" type="pres">
      <dgm:prSet presAssocID="{9E5925A2-6320-4EEC-8891-CF798E850E5A}" presName="hierChild3" presStyleCnt="0"/>
      <dgm:spPr/>
    </dgm:pt>
  </dgm:ptLst>
  <dgm:cxnLst>
    <dgm:cxn modelId="{46F015AE-2C91-4AA7-8C2B-0819C70A5E17}" type="presOf" srcId="{05D40A8D-8CDA-4122-AAC7-C3BFFF524A50}" destId="{55DA46CA-7C86-4D3A-BC27-4D2C2464A59A}" srcOrd="1" destOrd="0" presId="urn:microsoft.com/office/officeart/2005/8/layout/orgChart1"/>
    <dgm:cxn modelId="{53A9821F-5FF2-4DA9-AAC8-A901559C50AA}" type="presOf" srcId="{27CDB252-70F3-4536-9276-6C7713FBADC3}" destId="{4034F2E5-168F-46BB-8EC4-88DBF6E7EE35}" srcOrd="0" destOrd="0" presId="urn:microsoft.com/office/officeart/2005/8/layout/orgChart1"/>
    <dgm:cxn modelId="{F8CD01F9-2221-4709-B5C3-2029B43B0240}" srcId="{9E5925A2-6320-4EEC-8891-CF798E850E5A}" destId="{05D40A8D-8CDA-4122-AAC7-C3BFFF524A50}" srcOrd="1" destOrd="0" parTransId="{9F024670-6416-4353-A0E0-68A3DD7C0E30}" sibTransId="{9F1CBE2E-1983-4CAC-B707-EE3973F5652B}"/>
    <dgm:cxn modelId="{4AA7B2E5-F162-4E20-B7E8-EC11E165DB68}" type="presOf" srcId="{05227D01-2036-4DA6-B4B7-A18FF14E0116}" destId="{12D16925-C4E6-420F-A932-04C53F6C7832}" srcOrd="0" destOrd="0" presId="urn:microsoft.com/office/officeart/2005/8/layout/orgChart1"/>
    <dgm:cxn modelId="{518589A0-A3D4-4AFD-AF92-F70EE95BFF54}" type="presOf" srcId="{A1112948-40D4-4100-A4AC-068A9C971A94}" destId="{8065B39C-24B2-45E1-BF34-F60287087D70}" srcOrd="0" destOrd="0" presId="urn:microsoft.com/office/officeart/2005/8/layout/orgChart1"/>
    <dgm:cxn modelId="{ADE44459-8F2D-4E26-9CE7-943C1B95E759}" srcId="{9E5925A2-6320-4EEC-8891-CF798E850E5A}" destId="{294205A3-AA53-4D42-81B1-57EBD71B3776}" srcOrd="2" destOrd="0" parTransId="{A1112948-40D4-4100-A4AC-068A9C971A94}" sibTransId="{26935933-E487-4684-836C-947E58A7822D}"/>
    <dgm:cxn modelId="{90F7C787-E65C-40C6-9715-5F93F7E4F5A6}" type="presOf" srcId="{05D40A8D-8CDA-4122-AAC7-C3BFFF524A50}" destId="{34B1E7B1-EF90-498B-A5EA-FAE7DEBA52C5}" srcOrd="0" destOrd="0" presId="urn:microsoft.com/office/officeart/2005/8/layout/orgChart1"/>
    <dgm:cxn modelId="{62259F32-86B2-4C45-AC5A-90209452B05F}" type="presOf" srcId="{294205A3-AA53-4D42-81B1-57EBD71B3776}" destId="{DC0FFB2F-A977-4E23-B29B-484A5AD5996D}" srcOrd="1" destOrd="0" presId="urn:microsoft.com/office/officeart/2005/8/layout/orgChart1"/>
    <dgm:cxn modelId="{84BA17F2-1B1B-44BA-BF17-788C857C151C}" type="presOf" srcId="{27CDB252-70F3-4536-9276-6C7713FBADC3}" destId="{88AE9B4D-2A22-4862-9E96-6212B3741789}" srcOrd="1" destOrd="0" presId="urn:microsoft.com/office/officeart/2005/8/layout/orgChart1"/>
    <dgm:cxn modelId="{3AA396A1-3A26-457B-8FC1-4C9C19A6AFC3}" type="presOf" srcId="{9F024670-6416-4353-A0E0-68A3DD7C0E30}" destId="{86B02021-CC52-408B-80BB-0683D1913894}" srcOrd="0" destOrd="0" presId="urn:microsoft.com/office/officeart/2005/8/layout/orgChart1"/>
    <dgm:cxn modelId="{998CBBA1-E839-4BCC-B4AA-0ECDF6E96476}" type="presOf" srcId="{9E5925A2-6320-4EEC-8891-CF798E850E5A}" destId="{03756898-2542-415F-ADE8-029A04C2B24B}" srcOrd="0" destOrd="0" presId="urn:microsoft.com/office/officeart/2005/8/layout/orgChart1"/>
    <dgm:cxn modelId="{00DA117A-7706-4D7A-A1BF-E53A5B886D62}" type="presOf" srcId="{294205A3-AA53-4D42-81B1-57EBD71B3776}" destId="{1B200EDE-76B0-4143-883D-88B455D2A564}" srcOrd="0" destOrd="0" presId="urn:microsoft.com/office/officeart/2005/8/layout/orgChart1"/>
    <dgm:cxn modelId="{3EEF3C05-FF52-4D8D-A25B-7CB6298AA5D5}" type="presOf" srcId="{9E5925A2-6320-4EEC-8891-CF798E850E5A}" destId="{256DF48E-4704-4D65-9B6D-1641E851DF71}" srcOrd="1" destOrd="0" presId="urn:microsoft.com/office/officeart/2005/8/layout/orgChart1"/>
    <dgm:cxn modelId="{C001010C-C779-4272-9915-A3E376C4B6A0}" srcId="{05227D01-2036-4DA6-B4B7-A18FF14E0116}" destId="{9E5925A2-6320-4EEC-8891-CF798E850E5A}" srcOrd="0" destOrd="0" parTransId="{C8F94068-8A1D-4D40-9540-A1EE9FF87DCD}" sibTransId="{033E5DB5-6636-4B4E-A25D-DA325FEE3126}"/>
    <dgm:cxn modelId="{88412C40-00EE-4E23-B5A5-8D739C65C0FE}" type="presOf" srcId="{8E47F691-AE16-4831-B80C-608D7F156094}" destId="{2113F7EF-705D-475A-B6BE-C83F11D1A590}" srcOrd="0" destOrd="0" presId="urn:microsoft.com/office/officeart/2005/8/layout/orgChart1"/>
    <dgm:cxn modelId="{DE59E62E-0BFB-4FCC-8B31-ED11AD4E3FCE}" srcId="{9E5925A2-6320-4EEC-8891-CF798E850E5A}" destId="{27CDB252-70F3-4536-9276-6C7713FBADC3}" srcOrd="0" destOrd="0" parTransId="{8E47F691-AE16-4831-B80C-608D7F156094}" sibTransId="{B7ECAC2A-32DB-4C34-8B1B-BA40D3FFD68D}"/>
    <dgm:cxn modelId="{0ABC9A1A-E070-4612-BB38-A2A2BB7A3B66}" type="presParOf" srcId="{12D16925-C4E6-420F-A932-04C53F6C7832}" destId="{0262875A-A089-4C58-8D01-C500564B02BF}" srcOrd="0" destOrd="0" presId="urn:microsoft.com/office/officeart/2005/8/layout/orgChart1"/>
    <dgm:cxn modelId="{395318BB-2227-4FE8-A626-68613D689D9B}" type="presParOf" srcId="{0262875A-A089-4C58-8D01-C500564B02BF}" destId="{C639324E-C8E7-4EFE-AD34-954559E43AF1}" srcOrd="0" destOrd="0" presId="urn:microsoft.com/office/officeart/2005/8/layout/orgChart1"/>
    <dgm:cxn modelId="{CEB0A091-02FC-4E3C-BD04-2E1DB49D8C5A}" type="presParOf" srcId="{C639324E-C8E7-4EFE-AD34-954559E43AF1}" destId="{03756898-2542-415F-ADE8-029A04C2B24B}" srcOrd="0" destOrd="0" presId="urn:microsoft.com/office/officeart/2005/8/layout/orgChart1"/>
    <dgm:cxn modelId="{92DC89AD-A127-4C4B-A461-3DBE7B95C357}" type="presParOf" srcId="{C639324E-C8E7-4EFE-AD34-954559E43AF1}" destId="{256DF48E-4704-4D65-9B6D-1641E851DF71}" srcOrd="1" destOrd="0" presId="urn:microsoft.com/office/officeart/2005/8/layout/orgChart1"/>
    <dgm:cxn modelId="{11BCE420-4788-4D6B-A6DF-2C9FE8206C2A}" type="presParOf" srcId="{0262875A-A089-4C58-8D01-C500564B02BF}" destId="{95B18F87-E0A1-4021-935D-8A7D0F0D799C}" srcOrd="1" destOrd="0" presId="urn:microsoft.com/office/officeart/2005/8/layout/orgChart1"/>
    <dgm:cxn modelId="{ABE62B11-B198-4F3C-8B8E-B3FD86CBD525}" type="presParOf" srcId="{95B18F87-E0A1-4021-935D-8A7D0F0D799C}" destId="{2113F7EF-705D-475A-B6BE-C83F11D1A590}" srcOrd="0" destOrd="0" presId="urn:microsoft.com/office/officeart/2005/8/layout/orgChart1"/>
    <dgm:cxn modelId="{8D12E68D-A737-43BC-81F7-CCDE80E683C9}" type="presParOf" srcId="{95B18F87-E0A1-4021-935D-8A7D0F0D799C}" destId="{32870B52-793E-4D94-B09D-7C7119524BE7}" srcOrd="1" destOrd="0" presId="urn:microsoft.com/office/officeart/2005/8/layout/orgChart1"/>
    <dgm:cxn modelId="{12A3EE11-EB90-4C1D-A922-44FB48C29E8B}" type="presParOf" srcId="{32870B52-793E-4D94-B09D-7C7119524BE7}" destId="{49E1F7E5-D4AD-4C8D-81DF-33291172A06C}" srcOrd="0" destOrd="0" presId="urn:microsoft.com/office/officeart/2005/8/layout/orgChart1"/>
    <dgm:cxn modelId="{AD7BEFAC-050C-46E5-8372-60A98F360EF9}" type="presParOf" srcId="{49E1F7E5-D4AD-4C8D-81DF-33291172A06C}" destId="{4034F2E5-168F-46BB-8EC4-88DBF6E7EE35}" srcOrd="0" destOrd="0" presId="urn:microsoft.com/office/officeart/2005/8/layout/orgChart1"/>
    <dgm:cxn modelId="{2E71083C-6F39-45DE-8598-216CDED37296}" type="presParOf" srcId="{49E1F7E5-D4AD-4C8D-81DF-33291172A06C}" destId="{88AE9B4D-2A22-4862-9E96-6212B3741789}" srcOrd="1" destOrd="0" presId="urn:microsoft.com/office/officeart/2005/8/layout/orgChart1"/>
    <dgm:cxn modelId="{4D7B0BEC-DDB1-4283-8211-9011814BD767}" type="presParOf" srcId="{32870B52-793E-4D94-B09D-7C7119524BE7}" destId="{4ABDBBD7-BFC7-4DEF-82F9-6D205589AF5F}" srcOrd="1" destOrd="0" presId="urn:microsoft.com/office/officeart/2005/8/layout/orgChart1"/>
    <dgm:cxn modelId="{DA68FA50-5EF1-4038-947F-879D3FB34F96}" type="presParOf" srcId="{32870B52-793E-4D94-B09D-7C7119524BE7}" destId="{863AC493-13C3-410F-B317-CCA284F18D4F}" srcOrd="2" destOrd="0" presId="urn:microsoft.com/office/officeart/2005/8/layout/orgChart1"/>
    <dgm:cxn modelId="{75658D7D-B2A3-4024-938D-2E95AC0FB5D5}" type="presParOf" srcId="{95B18F87-E0A1-4021-935D-8A7D0F0D799C}" destId="{86B02021-CC52-408B-80BB-0683D1913894}" srcOrd="2" destOrd="0" presId="urn:microsoft.com/office/officeart/2005/8/layout/orgChart1"/>
    <dgm:cxn modelId="{44053284-9FF3-4B07-85C4-2B545D6C0CC7}" type="presParOf" srcId="{95B18F87-E0A1-4021-935D-8A7D0F0D799C}" destId="{C01D4318-2870-4007-BDDE-C024682AFDFE}" srcOrd="3" destOrd="0" presId="urn:microsoft.com/office/officeart/2005/8/layout/orgChart1"/>
    <dgm:cxn modelId="{4F2A62FB-7940-4561-A9A7-F614A5EE04F2}" type="presParOf" srcId="{C01D4318-2870-4007-BDDE-C024682AFDFE}" destId="{10308582-BE70-4DA2-8118-C161CD991C22}" srcOrd="0" destOrd="0" presId="urn:microsoft.com/office/officeart/2005/8/layout/orgChart1"/>
    <dgm:cxn modelId="{5078FBE6-BD07-42B7-A09F-61DC78AD2D62}" type="presParOf" srcId="{10308582-BE70-4DA2-8118-C161CD991C22}" destId="{34B1E7B1-EF90-498B-A5EA-FAE7DEBA52C5}" srcOrd="0" destOrd="0" presId="urn:microsoft.com/office/officeart/2005/8/layout/orgChart1"/>
    <dgm:cxn modelId="{A225A816-E08D-4078-A1FE-0FFE46BD9082}" type="presParOf" srcId="{10308582-BE70-4DA2-8118-C161CD991C22}" destId="{55DA46CA-7C86-4D3A-BC27-4D2C2464A59A}" srcOrd="1" destOrd="0" presId="urn:microsoft.com/office/officeart/2005/8/layout/orgChart1"/>
    <dgm:cxn modelId="{1939A0A4-89A9-4B07-BC32-B51ABBC3650C}" type="presParOf" srcId="{C01D4318-2870-4007-BDDE-C024682AFDFE}" destId="{C675CA76-11DE-43C5-B9F5-7B1CFFC805F4}" srcOrd="1" destOrd="0" presId="urn:microsoft.com/office/officeart/2005/8/layout/orgChart1"/>
    <dgm:cxn modelId="{9AE22EEF-A921-46B0-9C85-E77133EEB2E7}" type="presParOf" srcId="{C01D4318-2870-4007-BDDE-C024682AFDFE}" destId="{7256ED68-1DF2-458A-AF38-37FEF7FF8A14}" srcOrd="2" destOrd="0" presId="urn:microsoft.com/office/officeart/2005/8/layout/orgChart1"/>
    <dgm:cxn modelId="{C71B583B-7BE7-4A3D-9DF2-3B72E3009D13}" type="presParOf" srcId="{95B18F87-E0A1-4021-935D-8A7D0F0D799C}" destId="{8065B39C-24B2-45E1-BF34-F60287087D70}" srcOrd="4" destOrd="0" presId="urn:microsoft.com/office/officeart/2005/8/layout/orgChart1"/>
    <dgm:cxn modelId="{245B58E5-A1E1-46BE-8416-CC97D1A842AF}" type="presParOf" srcId="{95B18F87-E0A1-4021-935D-8A7D0F0D799C}" destId="{B87AD00B-12E6-42D2-8924-BA46DEC505FA}" srcOrd="5" destOrd="0" presId="urn:microsoft.com/office/officeart/2005/8/layout/orgChart1"/>
    <dgm:cxn modelId="{9B56B36F-9766-4FF5-9253-86AA0451DBD8}" type="presParOf" srcId="{B87AD00B-12E6-42D2-8924-BA46DEC505FA}" destId="{C8A6FDD0-B592-40DE-94C4-79E47F3DD3DD}" srcOrd="0" destOrd="0" presId="urn:microsoft.com/office/officeart/2005/8/layout/orgChart1"/>
    <dgm:cxn modelId="{5E40C15A-4A25-4867-B21B-9E931EC5A7C2}" type="presParOf" srcId="{C8A6FDD0-B592-40DE-94C4-79E47F3DD3DD}" destId="{1B200EDE-76B0-4143-883D-88B455D2A564}" srcOrd="0" destOrd="0" presId="urn:microsoft.com/office/officeart/2005/8/layout/orgChart1"/>
    <dgm:cxn modelId="{A4D7C518-066F-4452-822E-D4A369F0B5D2}" type="presParOf" srcId="{C8A6FDD0-B592-40DE-94C4-79E47F3DD3DD}" destId="{DC0FFB2F-A977-4E23-B29B-484A5AD5996D}" srcOrd="1" destOrd="0" presId="urn:microsoft.com/office/officeart/2005/8/layout/orgChart1"/>
    <dgm:cxn modelId="{02670E33-19ED-4180-9334-72142F3D028B}" type="presParOf" srcId="{B87AD00B-12E6-42D2-8924-BA46DEC505FA}" destId="{316010A8-7BEC-4414-8066-6FED9298BB71}" srcOrd="1" destOrd="0" presId="urn:microsoft.com/office/officeart/2005/8/layout/orgChart1"/>
    <dgm:cxn modelId="{0BC3E542-CCAB-4658-9685-669F036A2E85}" type="presParOf" srcId="{B87AD00B-12E6-42D2-8924-BA46DEC505FA}" destId="{1834B731-8F01-40EB-85B9-73DD3B5B518B}" srcOrd="2" destOrd="0" presId="urn:microsoft.com/office/officeart/2005/8/layout/orgChart1"/>
    <dgm:cxn modelId="{02FD0ADA-B762-492F-A2CF-3541647C808B}" type="presParOf" srcId="{0262875A-A089-4C58-8D01-C500564B02BF}" destId="{8D8EF583-5C85-44FA-8A89-4133C6FFDFA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65B39C-24B2-45E1-BF34-F60287087D70}">
      <dsp:nvSpPr>
        <dsp:cNvPr id="0" name=""/>
        <dsp:cNvSpPr/>
      </dsp:nvSpPr>
      <dsp:spPr>
        <a:xfrm>
          <a:off x="4038600" y="1900730"/>
          <a:ext cx="2857339" cy="495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950"/>
              </a:lnTo>
              <a:lnTo>
                <a:pt x="2857339" y="247950"/>
              </a:lnTo>
              <a:lnTo>
                <a:pt x="2857339" y="4959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B02021-CC52-408B-80BB-0683D1913894}">
      <dsp:nvSpPr>
        <dsp:cNvPr id="0" name=""/>
        <dsp:cNvSpPr/>
      </dsp:nvSpPr>
      <dsp:spPr>
        <a:xfrm>
          <a:off x="3992880" y="1900730"/>
          <a:ext cx="91440" cy="4959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59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13F7EF-705D-475A-B6BE-C83F11D1A590}">
      <dsp:nvSpPr>
        <dsp:cNvPr id="0" name=""/>
        <dsp:cNvSpPr/>
      </dsp:nvSpPr>
      <dsp:spPr>
        <a:xfrm>
          <a:off x="1181260" y="1900730"/>
          <a:ext cx="2857339" cy="495901"/>
        </a:xfrm>
        <a:custGeom>
          <a:avLst/>
          <a:gdLst/>
          <a:ahLst/>
          <a:cxnLst/>
          <a:rect l="0" t="0" r="0" b="0"/>
          <a:pathLst>
            <a:path>
              <a:moveTo>
                <a:pt x="2857339" y="0"/>
              </a:moveTo>
              <a:lnTo>
                <a:pt x="2857339" y="247950"/>
              </a:lnTo>
              <a:lnTo>
                <a:pt x="0" y="247950"/>
              </a:lnTo>
              <a:lnTo>
                <a:pt x="0" y="4959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756898-2542-415F-ADE8-029A04C2B24B}">
      <dsp:nvSpPr>
        <dsp:cNvPr id="0" name=""/>
        <dsp:cNvSpPr/>
      </dsp:nvSpPr>
      <dsp:spPr>
        <a:xfrm>
          <a:off x="2857881" y="720011"/>
          <a:ext cx="2361437" cy="118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R="0"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baseline="0" smtClean="0">
              <a:latin typeface="Calibri"/>
            </a:rPr>
            <a:t>Школа Содружества</a:t>
          </a:r>
          <a:endParaRPr lang="ru-RU" sz="1700" kern="1200" smtClean="0"/>
        </a:p>
      </dsp:txBody>
      <dsp:txXfrm>
        <a:off x="2857881" y="720011"/>
        <a:ext cx="2361437" cy="1180718"/>
      </dsp:txXfrm>
    </dsp:sp>
    <dsp:sp modelId="{4034F2E5-168F-46BB-8EC4-88DBF6E7EE35}">
      <dsp:nvSpPr>
        <dsp:cNvPr id="0" name=""/>
        <dsp:cNvSpPr/>
      </dsp:nvSpPr>
      <dsp:spPr>
        <a:xfrm>
          <a:off x="542" y="2396632"/>
          <a:ext cx="2361437" cy="118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R="0"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baseline="0" smtClean="0">
              <a:latin typeface="Calibri"/>
            </a:rPr>
            <a:t>Развитие социального партнерства</a:t>
          </a:r>
        </a:p>
      </dsp:txBody>
      <dsp:txXfrm>
        <a:off x="542" y="2396632"/>
        <a:ext cx="2361437" cy="1180718"/>
      </dsp:txXfrm>
    </dsp:sp>
    <dsp:sp modelId="{34B1E7B1-EF90-498B-A5EA-FAE7DEBA52C5}">
      <dsp:nvSpPr>
        <dsp:cNvPr id="0" name=""/>
        <dsp:cNvSpPr/>
      </dsp:nvSpPr>
      <dsp:spPr>
        <a:xfrm>
          <a:off x="2857881" y="2396632"/>
          <a:ext cx="2361437" cy="118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R="0"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baseline="0" smtClean="0">
              <a:latin typeface="Calibri"/>
            </a:rPr>
            <a:t>Целевая творческая программа развития личности</a:t>
          </a:r>
        </a:p>
      </dsp:txBody>
      <dsp:txXfrm>
        <a:off x="2857881" y="2396632"/>
        <a:ext cx="2361437" cy="1180718"/>
      </dsp:txXfrm>
    </dsp:sp>
    <dsp:sp modelId="{1B200EDE-76B0-4143-883D-88B455D2A564}">
      <dsp:nvSpPr>
        <dsp:cNvPr id="0" name=""/>
        <dsp:cNvSpPr/>
      </dsp:nvSpPr>
      <dsp:spPr>
        <a:xfrm>
          <a:off x="5715220" y="2396632"/>
          <a:ext cx="2361437" cy="118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R="0"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baseline="0" smtClean="0">
              <a:latin typeface="Calibri"/>
            </a:rPr>
            <a:t>Развитие толерантной личности через систему интернационального сотрудничества</a:t>
          </a:r>
          <a:endParaRPr lang="ru-RU" sz="1700" kern="1200" smtClean="0"/>
        </a:p>
      </dsp:txBody>
      <dsp:txXfrm>
        <a:off x="5715220" y="2396632"/>
        <a:ext cx="2361437" cy="1180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81DB0-99EA-43A4-AC59-7198F0726B63}" type="datetimeFigureOut">
              <a:rPr lang="ru-RU" smtClean="0"/>
              <a:t>30.08.2011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3A9D6-F143-4DF0-9B9E-09211E5EAF69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Анализ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воспитательной работы школы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за 2010-2011 учебный год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886200"/>
            <a:ext cx="3786214" cy="275751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Заместитель директора по ВР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МОУ «Средняя общеобразовательная школа  №12» имени Маршала Советского Союза К.К.Рокоссовского»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Г. Великие Луки 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</a:rPr>
              <a:t>Шельгучева</a:t>
            </a:r>
            <a:r>
              <a:rPr lang="ru-RU" sz="2000" b="1" dirty="0" smtClean="0">
                <a:solidFill>
                  <a:schemeClr val="tx1"/>
                </a:solidFill>
              </a:rPr>
              <a:t> Елена Витальевна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2769" name="Picture 1" descr="школа 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786190"/>
            <a:ext cx="26479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59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Всероссийские конкурсы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62000" y="1571611"/>
          <a:ext cx="8077200" cy="5000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8600"/>
                <a:gridCol w="4038600"/>
              </a:tblGrid>
              <a:tr h="1405414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 smtClean="0"/>
                        <a:t>II</a:t>
                      </a:r>
                      <a:r>
                        <a:rPr lang="ru-RU" sz="1600" b="1" i="0" kern="1200" dirty="0" smtClean="0"/>
                        <a:t> Всероссийский конкурс детского рисунка «Семейное путешествие по России»</a:t>
                      </a:r>
                    </a:p>
                    <a:p>
                      <a:pPr algn="ctr"/>
                      <a:r>
                        <a:rPr lang="ru-RU" sz="1600" b="1" i="0" kern="1200" dirty="0" smtClean="0"/>
                        <a:t>Февраль 2011 год</a:t>
                      </a:r>
                    </a:p>
                    <a:p>
                      <a:pPr algn="ctr"/>
                      <a:r>
                        <a:rPr lang="ru-RU" sz="1600" b="1" i="0" kern="1200" dirty="0" smtClean="0"/>
                        <a:t>Г. Москва</a:t>
                      </a:r>
                    </a:p>
                    <a:p>
                      <a:endParaRPr lang="ru-RU" sz="1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/>
                        <a:t>участие</a:t>
                      </a:r>
                    </a:p>
                    <a:p>
                      <a:pPr algn="ctr"/>
                      <a:r>
                        <a:rPr lang="ru-RU" sz="1600" b="1" i="0" kern="1200" dirty="0" smtClean="0"/>
                        <a:t>Петрова Яна, ученица 9 класса «Б»</a:t>
                      </a:r>
                    </a:p>
                    <a:p>
                      <a:pPr algn="ctr"/>
                      <a:r>
                        <a:rPr lang="ru-RU" sz="1600" b="1" i="0" kern="1200" dirty="0" smtClean="0"/>
                        <a:t>Участие</a:t>
                      </a:r>
                    </a:p>
                    <a:p>
                      <a:pPr algn="ctr"/>
                      <a:r>
                        <a:rPr lang="ru-RU" sz="1600" b="1" i="0" kern="1200" dirty="0" smtClean="0"/>
                        <a:t>Ильичева </a:t>
                      </a:r>
                      <a:r>
                        <a:rPr lang="ru-RU" sz="1600" b="1" i="0" kern="1200" dirty="0" err="1" smtClean="0"/>
                        <a:t>Карина</a:t>
                      </a:r>
                      <a:r>
                        <a:rPr lang="ru-RU" sz="1600" b="1" i="0" kern="1200" dirty="0" smtClean="0"/>
                        <a:t>, ученица 2 класса «Б»</a:t>
                      </a:r>
                      <a:endParaRPr lang="ru-RU" sz="1600" b="1" i="0" dirty="0"/>
                    </a:p>
                  </a:txBody>
                  <a:tcPr/>
                </a:tc>
              </a:tr>
              <a:tr h="192835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Международный детский  творческий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онлайн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- конкурс «Пасха Православная», посвященный празднованию Святой Пасхи.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Фонд содействия развитию сети Интернет «Дружественный Рунет»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Москва 2011 год.</a:t>
                      </a:r>
                      <a:endParaRPr lang="ru-RU" sz="1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Степанова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Мариам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ученица 10 класса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Сертификат участника</a:t>
                      </a:r>
                      <a:endParaRPr lang="ru-RU" sz="1600" b="1" i="0" dirty="0"/>
                    </a:p>
                  </a:txBody>
                  <a:tcPr/>
                </a:tc>
              </a:tr>
              <a:tr h="1666887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Международный конкурс детского рисунка «А.С. Пушкин глазами детей»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Издательство « Новый Центр»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Редакция журнала «Юный художник»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Москва  2011 год</a:t>
                      </a:r>
                    </a:p>
                    <a:p>
                      <a:endParaRPr lang="ru-RU" sz="1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Сертификат участника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Прохорова Маргарита, ученица 2 класса «А»</a:t>
                      </a:r>
                      <a:endParaRPr lang="ru-RU" sz="1600" b="1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500042"/>
          <a:ext cx="8001056" cy="47885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28"/>
                <a:gridCol w="4000528"/>
              </a:tblGrid>
              <a:tr h="4788511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Международный 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онлайн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 конкурс по безопасному использованию сети Интернет и мобильной связи  «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Интернешка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 Интернет -  олимпиада)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Январь 2011 год</a:t>
                      </a:r>
                      <a:endParaRPr lang="ru-RU" sz="1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Татьяна Никифорова, 11 класс «А»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Яна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Адекова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Елена Алексеева,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Марина Кириченко, 7  класс «В»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Лиза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Шарикова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Максим Родионов, 11 класс «А»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Сергей Федоров,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Александра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Кремкова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Елена Попова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Александр Радченко,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Юрий Коновалов,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Виктория Егорова, 7 класс «Г»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Дарья Новикова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Александр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Крышняков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Дарья Романова, 10 класс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Егор Борисов, 7 класс «В»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Ирина Колесникова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Маргарита Румянцева</a:t>
                      </a: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Илья Жуков, 7 класс «В»</a:t>
                      </a:r>
                      <a:endParaRPr lang="ru-RU" sz="1600" b="1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285728"/>
          <a:ext cx="8215370" cy="6318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07685"/>
                <a:gridCol w="4107685"/>
              </a:tblGrid>
              <a:tr h="21431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 Всероссийская дистанционная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олимпиада по Биологии «Человек»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 ТВОРЧЕСКИХ ИНИЦИАТИВ «SNAIL»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 ноября 2010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Богданов Андрей,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Джанакаева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Сабия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Байков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Артем,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Горащенкова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Анна,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Степанов Илья,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Чистяков Михаил, 2 класс «Г»</a:t>
                      </a:r>
                      <a:b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Максимова Елена Ильинична</a:t>
                      </a:r>
                      <a:endParaRPr lang="ru-RU" sz="1600" i="0" dirty="0"/>
                    </a:p>
                  </a:txBody>
                  <a:tcPr/>
                </a:tc>
              </a:tr>
              <a:tr h="492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 Всероссийский дистанционный конкурс "Занимательная математика"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ЦЕНТР ТВОРЧЕСКИХ ИНИЦИАТИВ «SNAIL»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23 сентября 2010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Сергеев Денис, 2 класс «Г»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Джанакаев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i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Раджаб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2 класс «Г»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Максимова Елена Ильинична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</a:tr>
              <a:tr h="492100"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Всероссийский дистанционный Марафон знаний «Окружающий мир»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 сентября 2010 год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Сергеев Денис, 2 класс «Г»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Максимова Елена Ильинична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Нестеров Кирилл, 4 класс «А»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Владимирова Надежда Петровна</a:t>
                      </a:r>
                      <a:endParaRPr lang="ru-RU" sz="1600" i="0" dirty="0"/>
                    </a:p>
                  </a:txBody>
                  <a:tcPr/>
                </a:tc>
              </a:tr>
              <a:tr h="49210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Творческий конкурс «Искусства сладкий мир» при поддержке Русского музея для уч-ся 7-9 классов  СЗФО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Октябрь 2010 год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Санкт-Петербург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Баранова Елизавета, 8 «А» класс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Иванов Вячеслав, 7 класс «А»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Лебедева Юля, 7 класс «В»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Кириченко Марина,7 класс «В»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другие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человек участников.</a:t>
                      </a:r>
                      <a:endParaRPr lang="ru-RU" sz="1600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Областные конкурсы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62000" y="1597025"/>
          <a:ext cx="80772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этап областного конкурса «Я и пожарная безопасность»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место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4В класс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Петрова Нина Павловна</a:t>
                      </a:r>
                      <a:endParaRPr lang="ru-RU" sz="16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этап областного конкурса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«Я и пожарная безопасность»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место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4В класс</a:t>
                      </a:r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Петрова Нина Павловна</a:t>
                      </a:r>
                      <a:endParaRPr lang="ru-RU" sz="1600" i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Областной фестиваль «Дорога в космос начинается на земле», посвященной Году российской космонавтики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Апрель 2011год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Псков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Диплом 2 степени  за победу в культурно-экологическом конкурсе «Живи, Земля!»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Абрамов Виктор, 11 класс «А», </a:t>
                      </a:r>
                      <a:endParaRPr lang="ru-RU" sz="160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Васильева Людмила Ионовна</a:t>
                      </a:r>
                      <a:endParaRPr lang="ru-RU" sz="1600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28604"/>
            <a:ext cx="8077200" cy="1857388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Самые активные классные коллективы  </a:t>
            </a:r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участию в городских, областных и школьных </a:t>
            </a:r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конкурсах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214554"/>
            <a:ext cx="8077200" cy="4429156"/>
          </a:xfrm>
        </p:spPr>
        <p:txBody>
          <a:bodyPr>
            <a:normAutofit fontScale="32500" lnSpcReduction="20000"/>
          </a:bodyPr>
          <a:lstStyle/>
          <a:p>
            <a:r>
              <a:rPr lang="ru-RU" sz="6200" b="1" dirty="0" smtClean="0"/>
              <a:t>2 </a:t>
            </a:r>
            <a:r>
              <a:rPr lang="ru-RU" sz="6200" b="1" dirty="0" smtClean="0"/>
              <a:t>Г класса </a:t>
            </a:r>
            <a:r>
              <a:rPr lang="ru-RU" sz="6200" b="1" dirty="0" smtClean="0"/>
              <a:t> - Максимова </a:t>
            </a:r>
            <a:r>
              <a:rPr lang="ru-RU" sz="6200" b="1" dirty="0" smtClean="0"/>
              <a:t>Е.И</a:t>
            </a:r>
            <a:r>
              <a:rPr lang="ru-RU" sz="6200" b="1" dirty="0" smtClean="0"/>
              <a:t>.</a:t>
            </a:r>
            <a:endParaRPr lang="ru-RU" sz="6200" b="1" dirty="0" smtClean="0"/>
          </a:p>
          <a:p>
            <a:r>
              <a:rPr lang="ru-RU" sz="6200" b="1" dirty="0" smtClean="0"/>
              <a:t>1Г класса – Чернозубова Е.М.</a:t>
            </a:r>
          </a:p>
          <a:p>
            <a:r>
              <a:rPr lang="ru-RU" sz="6200" b="1" dirty="0" smtClean="0"/>
              <a:t>5Б класса -  Михайлова Е.Н.</a:t>
            </a:r>
          </a:p>
          <a:p>
            <a:r>
              <a:rPr lang="ru-RU" sz="6200" b="1" dirty="0" smtClean="0"/>
              <a:t>2 Б класса -  </a:t>
            </a:r>
            <a:r>
              <a:rPr lang="ru-RU" sz="6200" b="1" dirty="0" err="1" smtClean="0"/>
              <a:t>Ильюшко</a:t>
            </a:r>
            <a:r>
              <a:rPr lang="ru-RU" sz="6200" b="1" dirty="0" smtClean="0"/>
              <a:t> Е.В.</a:t>
            </a:r>
          </a:p>
          <a:p>
            <a:r>
              <a:rPr lang="ru-RU" sz="6200" b="1" dirty="0" smtClean="0"/>
              <a:t>2 А класса – Воронкова Н.В.</a:t>
            </a:r>
          </a:p>
          <a:p>
            <a:r>
              <a:rPr lang="ru-RU" sz="6200" b="1" dirty="0" smtClean="0"/>
              <a:t>7 В класса – Илларионова Г.Ю.</a:t>
            </a:r>
          </a:p>
          <a:p>
            <a:r>
              <a:rPr lang="ru-RU" sz="6200" b="1" dirty="0" smtClean="0"/>
              <a:t>6 В класса – Гаврилова Н.В.</a:t>
            </a:r>
          </a:p>
          <a:p>
            <a:r>
              <a:rPr lang="ru-RU" sz="6200" b="1" dirty="0" smtClean="0"/>
              <a:t>3 Б класса – Николаенко С.П.</a:t>
            </a:r>
          </a:p>
          <a:p>
            <a:r>
              <a:rPr lang="ru-RU" sz="6200" b="1" dirty="0" smtClean="0"/>
              <a:t>4 Г класса – Дробница В.Г.</a:t>
            </a:r>
          </a:p>
          <a:p>
            <a:r>
              <a:rPr lang="ru-RU" sz="6200" b="1" dirty="0" smtClean="0"/>
              <a:t>4 А класса – Владимирова Н.П.</a:t>
            </a:r>
          </a:p>
          <a:p>
            <a:r>
              <a:rPr lang="ru-RU" sz="6200" b="1" dirty="0" smtClean="0"/>
              <a:t>1 В класса – Шведова И.Н.</a:t>
            </a:r>
          </a:p>
          <a:p>
            <a:r>
              <a:rPr lang="ru-RU" sz="6200" b="1" dirty="0" smtClean="0"/>
              <a:t>1 Б  класса – Семенова С.В.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944790"/>
          </a:xfrm>
        </p:spPr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«Лучшее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портфолио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класса»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3"/>
            <a:ext cx="8643966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</a:t>
            </a:r>
            <a:r>
              <a:rPr lang="ru-RU" b="1" dirty="0" smtClean="0"/>
              <a:t>Среди 1-4 классов: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1 </a:t>
            </a:r>
            <a:r>
              <a:rPr lang="ru-RU" b="1" dirty="0" smtClean="0"/>
              <a:t>место – 1 класс «Г», </a:t>
            </a:r>
            <a:r>
              <a:rPr lang="ru-RU" b="1" dirty="0" smtClean="0"/>
              <a:t>классный </a:t>
            </a:r>
            <a:r>
              <a:rPr lang="ru-RU" b="1" dirty="0" smtClean="0"/>
              <a:t>руководитель Чернозубова Е.М.</a:t>
            </a:r>
          </a:p>
          <a:p>
            <a:r>
              <a:rPr lang="ru-RU" b="1" dirty="0" smtClean="0"/>
              <a:t>2 место – 2 класс «Г», классный руководитель Максимова Е.И.</a:t>
            </a:r>
          </a:p>
          <a:p>
            <a:r>
              <a:rPr lang="ru-RU" b="1" dirty="0" smtClean="0"/>
              <a:t>3 место – 1 класс «А», классный руководитель Бабаева Л.Ф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 Среди </a:t>
            </a:r>
            <a:r>
              <a:rPr lang="ru-RU" b="1" dirty="0" smtClean="0"/>
              <a:t>5-8 классов:</a:t>
            </a:r>
          </a:p>
          <a:p>
            <a:r>
              <a:rPr lang="ru-RU" b="1" dirty="0" smtClean="0"/>
              <a:t>1 место – 7 класс «В», классный руководитель  Илларионова Г.Ю.</a:t>
            </a:r>
          </a:p>
          <a:p>
            <a:r>
              <a:rPr lang="ru-RU" b="1" dirty="0" smtClean="0"/>
              <a:t>2 место – 6 класс «Б», классный руководитель Смирнова Т.Д.</a:t>
            </a:r>
          </a:p>
          <a:p>
            <a:r>
              <a:rPr lang="ru-RU" b="1" dirty="0" smtClean="0"/>
              <a:t>3 место – 8 класс «А», классный руководитель </a:t>
            </a:r>
            <a:r>
              <a:rPr lang="ru-RU" b="1" dirty="0" err="1" smtClean="0"/>
              <a:t>Шумайлова</a:t>
            </a:r>
            <a:r>
              <a:rPr lang="ru-RU" b="1" dirty="0" smtClean="0"/>
              <a:t> Т.А.</a:t>
            </a:r>
          </a:p>
          <a:p>
            <a:r>
              <a:rPr lang="ru-RU" b="1" dirty="0" smtClean="0"/>
              <a:t>                 8 класс «Б», классный руководитель Терентьева В.М.</a:t>
            </a:r>
          </a:p>
          <a:p>
            <a:r>
              <a:rPr lang="ru-RU" b="1" dirty="0" smtClean="0"/>
              <a:t>                 8 класс «Г», классный руководитель </a:t>
            </a:r>
            <a:r>
              <a:rPr lang="ru-RU" b="1" dirty="0" err="1" smtClean="0"/>
              <a:t>Верзакова</a:t>
            </a:r>
            <a:r>
              <a:rPr lang="ru-RU" b="1" dirty="0" smtClean="0"/>
              <a:t> О.В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Среди </a:t>
            </a:r>
            <a:r>
              <a:rPr lang="ru-RU" b="1" dirty="0" smtClean="0"/>
              <a:t>9-11 классов </a:t>
            </a:r>
            <a:r>
              <a:rPr lang="ru-RU" dirty="0" smtClean="0"/>
              <a:t>подведение итогов </a:t>
            </a:r>
            <a:r>
              <a:rPr lang="ru-RU" b="1" dirty="0" smtClean="0"/>
              <a:t>не проводилось.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56596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Итоги конкурса  «Самый классный класс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РЕЙТИНГ АКТИВНОСТИ КЛАССОВ В ШКОЛЬНЫХ МЕРОПРИЯТИЯХ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 </a:t>
            </a:r>
            <a:r>
              <a:rPr lang="ru-RU" b="1" dirty="0" smtClean="0"/>
              <a:t>2010-2011 УЧЕБНЫЙ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285720"/>
          <a:ext cx="8143932" cy="6357984"/>
        </p:xfrm>
        <a:graphic>
          <a:graphicData uri="http://schemas.openxmlformats.org/drawingml/2006/table">
            <a:tbl>
              <a:tblPr/>
              <a:tblGrid>
                <a:gridCol w="701250"/>
                <a:gridCol w="1967780"/>
                <a:gridCol w="5474902"/>
              </a:tblGrid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Место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5" dirty="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25" dirty="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Классный руководитель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2Г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Максимова Елена Ильинична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Ильюшко</a:t>
                      </a:r>
                      <a:r>
                        <a:rPr lang="ru-RU" sz="1800" b="1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Елена Викторовна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Воронкова Нина Валентиновна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Семёнова Светлана Викторовна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3Б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Николаенко Светлана Петровна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4Г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Дробница Валентина Григорьевна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Шведова Ирина Николаевна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Владимирова Надежда Петровна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1Г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               Чернозубова Елена Михайловна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Карпушина</a:t>
                      </a: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Ирина Алексеевна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Бабаева Людмила Фёдоровна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Хохлова Анна Ивановна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Петрова Нина Павловна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Сандовская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Галина Алексеевна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7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Ипатова Галина Георгиевна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17644" marR="176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07" y="428608"/>
          <a:ext cx="8286810" cy="5786477"/>
        </p:xfrm>
        <a:graphic>
          <a:graphicData uri="http://schemas.openxmlformats.org/drawingml/2006/table">
            <a:tbl>
              <a:tblPr/>
              <a:tblGrid>
                <a:gridCol w="928697"/>
                <a:gridCol w="2357454"/>
                <a:gridCol w="5000659"/>
              </a:tblGrid>
              <a:tr h="844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2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Место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25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Классный руководитель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7В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Илларионова Галина Юрьевна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7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Гаврилова Наталья Владимировна, </a:t>
                      </a:r>
                      <a:endParaRPr lang="ru-RU" sz="1800" b="1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Шатрова 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Лариса  Ивановна 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Михайлова Елена Николаевна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6Б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Смирнова Татьяна Дмитриевна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Федоренкова</a:t>
                      </a: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Галина Дмитриевна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7Б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Черноусова Людмила Николаевна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6А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Ковалевская Галина Алексеевна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7Г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Смирнова Любовь Васильевна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5В</a:t>
                      </a:r>
                      <a:r>
                        <a:rPr lang="ru-RU" sz="18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Иванова Елена Ивановна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Булгакова Любовь Павловна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spc="-5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0" y="500041"/>
          <a:ext cx="7643865" cy="5715039"/>
        </p:xfrm>
        <a:graphic>
          <a:graphicData uri="http://schemas.openxmlformats.org/drawingml/2006/table">
            <a:tbl>
              <a:tblPr/>
              <a:tblGrid>
                <a:gridCol w="1051949"/>
                <a:gridCol w="1009517"/>
                <a:gridCol w="5582399"/>
              </a:tblGrid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20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Место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25">
                          <a:solidFill>
                            <a:srgbClr val="323232"/>
                          </a:solidFill>
                          <a:latin typeface="Times New Roman"/>
                          <a:ea typeface="Times New Roman"/>
                        </a:rPr>
                        <a:t>Классный руководитель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Фёдорова Наталья Викторовна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Шумайлова Татьяна Анатольевна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8В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Махова Наталья Сергеевна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8Г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Верзакова Ольга Валентиновна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Казыкина Людмила Фёдоровна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11А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Пантюхова Вера Ильинична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9В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Егоров Николай Васильевич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9Б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Афиногенова Ольга Анатольевна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8Б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Терентьева Вера Михайловна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11Б</a:t>
                      </a:r>
                      <a:r>
                        <a:rPr lang="ru-RU" sz="2000" b="1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Анацкая</a:t>
                      </a:r>
                      <a:r>
                        <a:rPr lang="ru-RU" sz="2000" b="1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Вера Алексеевна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воспитания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dirty="0" smtClean="0"/>
              <a:t>воспитание </a:t>
            </a:r>
            <a:r>
              <a:rPr lang="ru-RU" b="1" dirty="0" smtClean="0"/>
              <a:t>творчески развитой социально ориентированной личности, способной строить жизнь достойного человека, а также создание условий для раскрытия, развития и реализации интеллектуальных и духовных свойств личности учащихся.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Команда школы заняла: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785794"/>
            <a:ext cx="9144064" cy="6072205"/>
          </a:xfrm>
        </p:spPr>
        <p:txBody>
          <a:bodyPr>
            <a:normAutofit fontScale="55000" lnSpcReduction="20000"/>
          </a:bodyPr>
          <a:lstStyle/>
          <a:p>
            <a:pPr lvl="3"/>
            <a:r>
              <a:rPr lang="ru-RU" sz="2900" b="1" dirty="0" smtClean="0"/>
              <a:t>2 </a:t>
            </a:r>
            <a:r>
              <a:rPr lang="ru-RU" sz="2900" b="1" dirty="0" smtClean="0"/>
              <a:t>место в соревнованиях по мини-футболу среди мальчиков98-99 г. рождения;</a:t>
            </a:r>
          </a:p>
          <a:p>
            <a:pPr lvl="3"/>
            <a:r>
              <a:rPr lang="ru-RU" sz="2900" b="1" dirty="0" smtClean="0"/>
              <a:t>1 место в соревнования по мини-футболу среди девочек 96-97 г. рождения;</a:t>
            </a:r>
          </a:p>
          <a:p>
            <a:pPr lvl="3"/>
            <a:r>
              <a:rPr lang="ru-RU" sz="2900" b="1" dirty="0" smtClean="0"/>
              <a:t>2 место в Губернских соревнованиях, </a:t>
            </a:r>
          </a:p>
          <a:p>
            <a:pPr lvl="3"/>
            <a:r>
              <a:rPr lang="ru-RU" sz="2900" b="1" dirty="0" smtClean="0"/>
              <a:t>1 место в соревнованиях по русской лапте;</a:t>
            </a:r>
          </a:p>
          <a:p>
            <a:pPr lvl="3"/>
            <a:r>
              <a:rPr lang="ru-RU" sz="2900" b="1" dirty="0" smtClean="0"/>
              <a:t>1 и 2 места в соревнования «Шиповка юных» (девочки);</a:t>
            </a:r>
          </a:p>
          <a:p>
            <a:pPr lvl="3"/>
            <a:r>
              <a:rPr lang="ru-RU" sz="2900" b="1" dirty="0" err="1" smtClean="0"/>
              <a:t>Парикова</a:t>
            </a:r>
            <a:r>
              <a:rPr lang="ru-RU" sz="2900" b="1" dirty="0" smtClean="0"/>
              <a:t> Ольга стала победительницей в городском этапе  Всероссийской олимпиады по предмету «Физическая культура»</a:t>
            </a:r>
          </a:p>
          <a:p>
            <a:pPr lvl="3"/>
            <a:r>
              <a:rPr lang="ru-RU" sz="2900" b="1" dirty="0" smtClean="0"/>
              <a:t>Юлдашев Тимур занял 2 место в городском этапе Всероссийской олимпиады по предмету «Физическая культура»</a:t>
            </a:r>
          </a:p>
          <a:p>
            <a:pPr lvl="3"/>
            <a:r>
              <a:rPr lang="ru-RU" sz="2900" b="1" dirty="0" smtClean="0"/>
              <a:t>Команда юношей заняла 1 место по баскетболу;</a:t>
            </a:r>
          </a:p>
          <a:p>
            <a:pPr lvl="3"/>
            <a:r>
              <a:rPr lang="ru-RU" sz="2900" b="1" dirty="0" smtClean="0"/>
              <a:t>Команда девушек заняла 1 место по баскетболу;</a:t>
            </a:r>
          </a:p>
          <a:p>
            <a:pPr lvl="3"/>
            <a:r>
              <a:rPr lang="ru-RU" sz="2900" b="1" dirty="0" smtClean="0"/>
              <a:t>Сборная школы стала победительницей городской легкоатлетической эстафеты;</a:t>
            </a:r>
          </a:p>
          <a:p>
            <a:pPr lvl="3"/>
            <a:r>
              <a:rPr lang="ru-RU" sz="2900" b="1" dirty="0" smtClean="0"/>
              <a:t>Селюкова Виктория, ученица 11 класса «А» -  призер  Чемпионата России по  стрельбе из лука;</a:t>
            </a:r>
          </a:p>
          <a:p>
            <a:pPr lvl="3"/>
            <a:r>
              <a:rPr lang="ru-RU" sz="2900" b="1" dirty="0" smtClean="0"/>
              <a:t>Ученик 2 класса 2 «В» Сергеев Денис занял 1 место в соревнованиях по шахматам среди детей до 10 лет;</a:t>
            </a:r>
          </a:p>
          <a:p>
            <a:pPr lvl="3"/>
            <a:r>
              <a:rPr lang="ru-RU" sz="2900" b="1" dirty="0" smtClean="0"/>
              <a:t>Ученик 2 «Г» класса Степанов Илья занял 2 место в соревнованиях по шахматам среди детей до 10 лет;</a:t>
            </a:r>
          </a:p>
          <a:p>
            <a:pPr lvl="3"/>
            <a:r>
              <a:rPr lang="ru-RU" sz="2900" b="1" dirty="0" smtClean="0"/>
              <a:t>Ученик 8 класса «Г» Кузьмин Валентин  признан лучшим игроком турнира по баскетболу  «Прорыв блокады», проходившем в г. Санкт – Петербург.</a:t>
            </a:r>
          </a:p>
          <a:p>
            <a:pPr lvl="3"/>
            <a:r>
              <a:rPr lang="ru-RU" sz="2900" b="1" dirty="0" smtClean="0"/>
              <a:t>Ученица 2 «А» класса Веселова Анна стала победителем с первенстве города по пулевой стрельбе;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285728"/>
          <a:ext cx="7929617" cy="6452579"/>
        </p:xfrm>
        <a:graphic>
          <a:graphicData uri="http://schemas.openxmlformats.org/drawingml/2006/table">
            <a:tbl>
              <a:tblPr/>
              <a:tblGrid>
                <a:gridCol w="3776618"/>
                <a:gridCol w="4152999"/>
              </a:tblGrid>
              <a:tr h="1441079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Первенство школьной лиги по мини-футболу среди общеобразовательных школ Псковской области в средней возрастной группе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Г. Пустошка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Январь-февраль 2011 г.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3 место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Школа №12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Евгений Николаевич и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Николай Васильевич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700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Региональный этап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Всероссийской олимпиады школьников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Февраль 2011г.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Г.Великие Луки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1 место 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latin typeface="Times New Roman"/>
                          <a:ea typeface="Times New Roman"/>
                        </a:rPr>
                        <a:t>Парикова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 Ольга 9Б класс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Евгений Николаевич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160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Региональный этап соревнований «КЭС-баскет»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Март 2011год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Г. Псков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1 место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Сборная школы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Евгений Николаевич и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 Николай Васильевич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781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Финал Межрегионального чемпионата школьной баскетбольной лиги «КЭС – баскет» Северо-Западного Федерального округа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20 марта 2011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Г. Санкт-Петербург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3 место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Сборная школы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Евгений Николаевич и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Николай Васильевич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700"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Финальные соревнования 3 областной спартакиады учащихся  по мини-футболу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Г. Псков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Апрель 2011 год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3 место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сборная девушек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Евгений Николаевич и 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Егоров Николай Васильевич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0568" marR="405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42918"/>
            <a:ext cx="80772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базе школы работают 10 спортивных секций и 2 туристических  кружка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для  уч-ся 1-11 классов: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14488"/>
            <a:ext cx="8077200" cy="492922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b="1" dirty="0" smtClean="0"/>
          </a:p>
          <a:p>
            <a:pPr lvl="0"/>
            <a:r>
              <a:rPr lang="ru-RU" b="1" dirty="0" smtClean="0"/>
              <a:t>баскетбол </a:t>
            </a:r>
            <a:r>
              <a:rPr lang="ru-RU" b="1" dirty="0" smtClean="0"/>
              <a:t>(девочки 5-7 класс)</a:t>
            </a:r>
          </a:p>
          <a:p>
            <a:pPr lvl="0"/>
            <a:r>
              <a:rPr lang="ru-RU" b="1" dirty="0" smtClean="0"/>
              <a:t>футбол (мальчики 2-3 класс)</a:t>
            </a:r>
          </a:p>
          <a:p>
            <a:pPr lvl="0"/>
            <a:r>
              <a:rPr lang="ru-RU" b="1" dirty="0" smtClean="0"/>
              <a:t>Спортивно-оздоровительная группа (юноши 7-9 класс)</a:t>
            </a:r>
          </a:p>
          <a:p>
            <a:pPr lvl="0"/>
            <a:r>
              <a:rPr lang="ru-RU" b="1" dirty="0" smtClean="0"/>
              <a:t>ОФП (1-2  класс)</a:t>
            </a:r>
          </a:p>
          <a:p>
            <a:pPr lvl="0"/>
            <a:r>
              <a:rPr lang="ru-RU" b="1" dirty="0" smtClean="0"/>
              <a:t>ОФП  (3-4 класс)</a:t>
            </a:r>
          </a:p>
          <a:p>
            <a:pPr lvl="0"/>
            <a:r>
              <a:rPr lang="ru-RU" b="1" dirty="0" smtClean="0"/>
              <a:t>Баскетбол  (девочки 5-7 класс)</a:t>
            </a:r>
          </a:p>
          <a:p>
            <a:pPr lvl="0"/>
            <a:r>
              <a:rPr lang="ru-RU" b="1" dirty="0" smtClean="0"/>
              <a:t>Волейбол (юноши 5-6 класс)</a:t>
            </a:r>
          </a:p>
          <a:p>
            <a:pPr lvl="0"/>
            <a:r>
              <a:rPr lang="ru-RU" b="1" dirty="0" smtClean="0"/>
              <a:t>Спортивная аэробика (1-4 класс)</a:t>
            </a:r>
          </a:p>
          <a:p>
            <a:pPr lvl="0"/>
            <a:r>
              <a:rPr lang="ru-RU" b="1" dirty="0" smtClean="0"/>
              <a:t>Спортивно-оздоровительная группа (6-8 класс девочки)</a:t>
            </a:r>
          </a:p>
          <a:p>
            <a:pPr lvl="0"/>
            <a:r>
              <a:rPr lang="ru-RU" b="1" dirty="0" smtClean="0"/>
              <a:t>Спортивно оздоровительная группа( девушки 10-11 класс)</a:t>
            </a:r>
          </a:p>
          <a:p>
            <a:pPr lvl="0"/>
            <a:r>
              <a:rPr lang="ru-RU" b="1" dirty="0" smtClean="0"/>
              <a:t> « Юный турист» (Егоров Н.В)</a:t>
            </a:r>
          </a:p>
          <a:p>
            <a:pPr lvl="0"/>
            <a:r>
              <a:rPr lang="ru-RU" b="1" dirty="0" smtClean="0"/>
              <a:t>«Юный турист» (Дружинин С.В.)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Безопасность жизнедеятельности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904421"/>
          </a:xfrm>
        </p:spPr>
        <p:txBody>
          <a:bodyPr/>
          <a:lstStyle/>
          <a:p>
            <a:pPr lvl="0"/>
            <a:r>
              <a:rPr lang="ru-RU" b="1" dirty="0" smtClean="0"/>
              <a:t>мероприятия по профилактике нарушений правил дорожного движения:</a:t>
            </a:r>
          </a:p>
          <a:p>
            <a:pPr lvl="0"/>
            <a:r>
              <a:rPr lang="ru-RU" b="1" dirty="0" smtClean="0"/>
              <a:t>мероприятия по профилактике нарушений пожарной безопасности:</a:t>
            </a:r>
          </a:p>
          <a:p>
            <a:pPr lvl="0"/>
            <a:r>
              <a:rPr lang="ru-RU" b="1" dirty="0" smtClean="0"/>
              <a:t>мероприятия по правилам поведения в чрезвычайной ситуации.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 «Школа Содружества»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Организационная диаграмма 50"/>
          <p:cNvGraphicFramePr>
            <a:graphicFrameLocks noGrp="1"/>
          </p:cNvGraphicFramePr>
          <p:nvPr>
            <p:ph idx="1"/>
          </p:nvPr>
        </p:nvGraphicFramePr>
        <p:xfrm>
          <a:off x="762000" y="1597025"/>
          <a:ext cx="80772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6590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Совет лидеров «Камертон»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071547"/>
            <a:ext cx="8077200" cy="578645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Осенняя </a:t>
            </a:r>
            <a:r>
              <a:rPr lang="ru-RU" b="1" dirty="0" smtClean="0"/>
              <a:t>спартакиада;</a:t>
            </a:r>
          </a:p>
          <a:p>
            <a:r>
              <a:rPr lang="ru-RU" b="1" dirty="0" smtClean="0"/>
              <a:t>День </a:t>
            </a:r>
            <a:r>
              <a:rPr lang="ru-RU" b="1" dirty="0" smtClean="0"/>
              <a:t>учителя;</a:t>
            </a:r>
          </a:p>
          <a:p>
            <a:r>
              <a:rPr lang="ru-RU" b="1" dirty="0" smtClean="0"/>
              <a:t>Осенняя </a:t>
            </a:r>
            <a:r>
              <a:rPr lang="ru-RU" b="1" dirty="0" smtClean="0"/>
              <a:t>ярмарка;</a:t>
            </a:r>
          </a:p>
          <a:p>
            <a:r>
              <a:rPr lang="ru-RU" b="1" dirty="0" smtClean="0"/>
              <a:t>Посвящение </a:t>
            </a:r>
            <a:r>
              <a:rPr lang="ru-RU" b="1" dirty="0" smtClean="0"/>
              <a:t>в первоклассники;</a:t>
            </a:r>
          </a:p>
          <a:p>
            <a:r>
              <a:rPr lang="ru-RU" b="1" dirty="0" smtClean="0"/>
              <a:t>Новогодние </a:t>
            </a:r>
            <a:r>
              <a:rPr lang="ru-RU" b="1" dirty="0" smtClean="0"/>
              <a:t>утренники;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Масленица;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День влюблённых; </a:t>
            </a:r>
          </a:p>
          <a:p>
            <a:r>
              <a:rPr lang="ru-RU" b="1" dirty="0" smtClean="0"/>
              <a:t>-8 </a:t>
            </a:r>
            <a:r>
              <a:rPr lang="ru-RU" b="1" dirty="0" smtClean="0"/>
              <a:t>марта 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«Конфетка против сигаретки» , </a:t>
            </a:r>
            <a:endParaRPr lang="ru-RU" b="1" dirty="0" smtClean="0"/>
          </a:p>
          <a:p>
            <a:r>
              <a:rPr lang="ru-RU" b="1" dirty="0" smtClean="0"/>
              <a:t>«</a:t>
            </a:r>
            <a:r>
              <a:rPr lang="ru-RU" b="1" dirty="0" smtClean="0"/>
              <a:t>Все дети – наши», </a:t>
            </a:r>
            <a:endParaRPr lang="ru-RU" b="1" dirty="0" smtClean="0"/>
          </a:p>
          <a:p>
            <a:r>
              <a:rPr lang="ru-RU" b="1" dirty="0" smtClean="0"/>
              <a:t>школьный </a:t>
            </a:r>
            <a:r>
              <a:rPr lang="ru-RU" b="1" dirty="0" smtClean="0"/>
              <a:t>конкурс «Самый классный </a:t>
            </a:r>
            <a:r>
              <a:rPr lang="ru-RU" b="1" dirty="0" err="1" smtClean="0"/>
              <a:t>классный</a:t>
            </a:r>
            <a:r>
              <a:rPr lang="ru-RU" b="1" dirty="0" smtClean="0"/>
              <a:t>», </a:t>
            </a:r>
            <a:endParaRPr lang="ru-RU" b="1" dirty="0" smtClean="0"/>
          </a:p>
          <a:p>
            <a:r>
              <a:rPr lang="ru-RU" b="1" dirty="0" smtClean="0"/>
              <a:t>школьные </a:t>
            </a:r>
            <a:r>
              <a:rPr lang="ru-RU" b="1" dirty="0" smtClean="0"/>
              <a:t>интеллектуальные игры, 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 smtClean="0"/>
              <a:t>концерт для ветеранов Отделения дневного пребывания к 9 Мая,  </a:t>
            </a:r>
            <a:endParaRPr lang="ru-RU" b="1" dirty="0" smtClean="0"/>
          </a:p>
          <a:p>
            <a:r>
              <a:rPr lang="ru-RU" b="1" dirty="0" smtClean="0"/>
              <a:t>игра </a:t>
            </a:r>
            <a:r>
              <a:rPr lang="ru-RU" b="1" dirty="0" smtClean="0"/>
              <a:t>по станциям  «Тропа доверия», </a:t>
            </a:r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b="1" dirty="0" smtClean="0"/>
              <a:t>День святого Валентина.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8734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Систему дополнительного образования осуществляют   педагоги – специалисты своего дела.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2000238"/>
          <a:ext cx="7929619" cy="3320034"/>
        </p:xfrm>
        <a:graphic>
          <a:graphicData uri="http://schemas.openxmlformats.org/drawingml/2006/table">
            <a:tbl>
              <a:tblPr/>
              <a:tblGrid>
                <a:gridCol w="800237"/>
                <a:gridCol w="1985845"/>
                <a:gridCol w="1285203"/>
                <a:gridCol w="1296240"/>
                <a:gridCol w="1133333"/>
                <a:gridCol w="1428761"/>
              </a:tblGrid>
              <a:tr h="11640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ОУ</a:t>
                      </a: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количество педагогов, занятых в дополнительном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образовании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другое (привлечение сотрудников по договорам с учреждениями дополнительного образования)</a:t>
                      </a: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3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ПДО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учителя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школы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ПДО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совместитель (учитель школы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54741" y="4921624"/>
          <a:ext cx="7920318" cy="365760"/>
        </p:xfrm>
        <a:graphic>
          <a:graphicData uri="http://schemas.openxmlformats.org/drawingml/2006/table">
            <a:tbl>
              <a:tblPr/>
              <a:tblGrid>
                <a:gridCol w="7920318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 12                      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37                            13                   24                  13                      6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80772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Занятость уч-ся  школы в системе дополнительного образования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5" y="1000109"/>
          <a:ext cx="8286808" cy="5911483"/>
        </p:xfrm>
        <a:graphic>
          <a:graphicData uri="http://schemas.openxmlformats.org/drawingml/2006/table">
            <a:tbl>
              <a:tblPr/>
              <a:tblGrid>
                <a:gridCol w="3322079"/>
                <a:gridCol w="3226637"/>
                <a:gridCol w="1738092"/>
              </a:tblGrid>
              <a:tr h="377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Направления ДО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Количество объединений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Количество учащихся, занятых  в ДО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ХУДОЖЕСТВЕННО-ЭСТЕТИЧЕСКОЕ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247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ЭКОЛОГО-БИОЛОГИЧЕСКОЕ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154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ИНТЕЛЛЕКТУАЛЬНОЕ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55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ФИЗКУЛЬТУРНО - СПОРТИВНОЕ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150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ВОЕННО – ПАТРИОТИЧЕСКОЕ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КУЛЬТУРОЛОГИЧЕСКОЕ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СОЦИАЛЬНО-ПЕДАГОГИЧЕСКОЕ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141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ТЕХНИЧЕСКОЕ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45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КРАЕВЕДЧЕСКОЕ  НАПРАВЛЕНИЕ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0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47  объединений на базе школы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Оплачивает школа – 30 объединений.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872 уч-ся.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Охват учащихся системой дополнительного образования (в %) за счет  ставок школы.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530477"/>
          <a:ext cx="7786741" cy="4898918"/>
        </p:xfrm>
        <a:graphic>
          <a:graphicData uri="http://schemas.openxmlformats.org/drawingml/2006/table">
            <a:tbl>
              <a:tblPr/>
              <a:tblGrid>
                <a:gridCol w="4562618"/>
                <a:gridCol w="1079125"/>
                <a:gridCol w="1072499"/>
                <a:gridCol w="1072499"/>
              </a:tblGrid>
              <a:tr h="5866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Вопросы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2010-2011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4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1–4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кл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5–9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кл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10–11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кл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1134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1. Количество часов в неделю, отводимых на кружки, секции и другие формы организации внеурочной работы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      41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   67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   27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7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2. Количество кружков, секций и других форм организации внеурочной работы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     11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  21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    8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DDD"/>
                    </a:solidFill>
                  </a:tcPr>
                </a:tc>
              </a:tr>
              <a:tr h="14927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3. Количество учащихся в % от общего числа учащихся, занятых дополнительным образованием во внеурочное время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  27,5%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52,5%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   20%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36195" marR="36195" marT="36195" marB="36195">
                    <a:lnL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545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85794"/>
            <a:ext cx="80772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Участие классных руководителей в курсах повышения квалификации по воспитательной работе.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720214"/>
          <a:ext cx="8143932" cy="4939120"/>
        </p:xfrm>
        <a:graphic>
          <a:graphicData uri="http://schemas.openxmlformats.org/drawingml/2006/table">
            <a:tbl>
              <a:tblPr/>
              <a:tblGrid>
                <a:gridCol w="2214578"/>
                <a:gridCol w="1410210"/>
                <a:gridCol w="1373366"/>
                <a:gridCol w="1395104"/>
                <a:gridCol w="1750674"/>
              </a:tblGrid>
              <a:tr h="905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Тема курсов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Дата прохождения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Место проведения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Организатор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ФИО педагогов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0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Авторские курсы Н.Е. Щурковой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14-16 марта 2011 г.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Г. Псков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ПОИПКРО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Шельгучева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Елена Витальевна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61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Курсы «Сетевое сообщество как форма профессионального развития педагога». 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6-8 апреля 2011 года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Г. Великие Луки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РЦДО 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ПОИПКРО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Максимова Елена Ильинична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Межрегиональная научная сессия «Менеджмент воспитания»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19-20 апреля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2011 год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Г.Великие Луки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Times New Roman"/>
                        </a:rPr>
                        <a:t>ПОИПКРО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Шельгучева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 Елена Витальевна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воспитания: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643966" cy="5500725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формирование </a:t>
            </a:r>
            <a:r>
              <a:rPr lang="ru-RU" sz="2400" b="1" dirty="0" smtClean="0"/>
              <a:t>устойчивого нравственного поведения и  осознанной мотивации к учебной деятельности в условиях личностно-ориентированного обучения;</a:t>
            </a:r>
          </a:p>
          <a:p>
            <a:pPr lvl="0"/>
            <a:r>
              <a:rPr lang="ru-RU" sz="2400" b="1" dirty="0" smtClean="0"/>
              <a:t> широкое вовлечение учащихся во внеурочную деятельность через систему дополнительного образования путем активного взаимодействия с внешней средой;</a:t>
            </a:r>
          </a:p>
          <a:p>
            <a:pPr lvl="0"/>
            <a:r>
              <a:rPr lang="ru-RU" sz="2400" b="1" dirty="0" smtClean="0"/>
              <a:t>сохранение, приумножение традиций школы;</a:t>
            </a:r>
          </a:p>
          <a:p>
            <a:pPr lvl="0"/>
            <a:r>
              <a:rPr lang="ru-RU" sz="2400" b="1" dirty="0" smtClean="0"/>
              <a:t>дальнейшее развитие системы гражданско-патриотического воспитания;</a:t>
            </a:r>
          </a:p>
          <a:p>
            <a:pPr lvl="0"/>
            <a:r>
              <a:rPr lang="ru-RU" sz="2400" b="1" dirty="0" smtClean="0"/>
              <a:t>внедрение </a:t>
            </a:r>
            <a:r>
              <a:rPr lang="ru-RU" sz="2400" b="1" dirty="0" err="1" smtClean="0"/>
              <a:t>здоровьесберегающих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здоровьеформирующих</a:t>
            </a:r>
            <a:r>
              <a:rPr lang="ru-RU" sz="2400" b="1" dirty="0" smtClean="0"/>
              <a:t> технологий, обеспечение и    реализация  условий безопасности участников образовательного процесса.</a:t>
            </a:r>
          </a:p>
          <a:p>
            <a:pPr lvl="0"/>
            <a:r>
              <a:rPr lang="ru-RU" sz="2400" b="1" dirty="0" smtClean="0"/>
              <a:t>совершенствование  </a:t>
            </a:r>
            <a:r>
              <a:rPr lang="ru-RU" sz="2400" b="1" dirty="0" smtClean="0"/>
              <a:t>работы  детского самоуправления.</a:t>
            </a:r>
          </a:p>
          <a:p>
            <a:pPr lvl="0">
              <a:buNone/>
            </a:pPr>
            <a:endParaRPr lang="ru-RU" sz="2000" b="1" dirty="0" smtClean="0"/>
          </a:p>
          <a:p>
            <a:endParaRPr lang="ru-RU" sz="2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85794"/>
            <a:ext cx="8077200" cy="626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Участие педагогов в педагогических конкурсах, конференциях, соревнованиях.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000108"/>
          <a:ext cx="7865885" cy="5745894"/>
        </p:xfrm>
        <a:graphic>
          <a:graphicData uri="http://schemas.openxmlformats.org/drawingml/2006/table">
            <a:tbl>
              <a:tblPr/>
              <a:tblGrid>
                <a:gridCol w="2516304"/>
                <a:gridCol w="1057326"/>
                <a:gridCol w="1620836"/>
                <a:gridCol w="1344327"/>
                <a:gridCol w="1327092"/>
              </a:tblGrid>
              <a:tr h="655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Название конкурса, конференции, соревнований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Дата и место проведения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Организатор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ФИО педагогов, принимавших участие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Результат (участие, занятое место)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Городской конкурс «Учитель года -  2011»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Апрель 2011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УО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Г. Великие Луки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Семенова Светлана Викторовна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Победитель конкурса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«Учитель года – 2011»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XIV</a:t>
                      </a: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 Региональный конкурс  по применению ИКТ в образовательной деятельности 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22 апреля 2011 год.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РЦДО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Г. Псков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Максимова Елена Ильинична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1 место в  номинации «Сетевой экстрим»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Times New Roman"/>
                          <a:ea typeface="Times New Roman"/>
                        </a:rPr>
                        <a:t>IV</a:t>
                      </a: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 Международная конференция «Формирование инновационного пространства образовательного учреждения как фактор профессионального роста молодого педагога»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Г. Смоленск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Август 2010 г.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Департамент управления образования Западного административного округа  Москвы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Шельгучева Елена Витальевна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Участие в конференции. Выступление по теме.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8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Региональный этап Всероссийского конкурса молодежных авторских проектов, направленных на социально-экономическое развитие российских территорий «Моя страна – моя Россия»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Г. Псков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Март 2011 г.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Областной Центр развития одаренных детей и юношества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</a:rPr>
                        <a:t>Лобанова Валентина Ивановна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Победитель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</a:rPr>
                        <a:t>В номинации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4448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Наличие воспитательных систем классов: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571612"/>
          <a:ext cx="7929618" cy="4500594"/>
        </p:xfrm>
        <a:graphic>
          <a:graphicData uri="http://schemas.openxmlformats.org/drawingml/2006/table">
            <a:tbl>
              <a:tblPr/>
              <a:tblGrid>
                <a:gridCol w="2500330"/>
                <a:gridCol w="1640106"/>
                <a:gridCol w="1646042"/>
                <a:gridCol w="2143140"/>
              </a:tblGrid>
              <a:tr h="1918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2008/2009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учебный год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2009/2010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учебный год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2010-2011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учебный год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Количество классов-комплектов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  36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5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Количество воспитательных систем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7352" marR="673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Активные классные руководители  по вопросу создания воспитательной системы класса: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115568"/>
          <a:ext cx="8143932" cy="5395974"/>
        </p:xfrm>
        <a:graphic>
          <a:graphicData uri="http://schemas.openxmlformats.org/drawingml/2006/table">
            <a:tbl>
              <a:tblPr/>
              <a:tblGrid>
                <a:gridCol w="3196450"/>
                <a:gridCol w="1628286"/>
                <a:gridCol w="3319196"/>
              </a:tblGrid>
              <a:tr h="27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ФИО педагога (полностью)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Воспитательная система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Максимова Елена Ильинична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 класс «Г»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«Первые ступеньки»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Владимирова Надежда Петровна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4 класс «А»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«ЖУК – Жизнь учеников 4 класса  «А»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Илларионова Галина Юрьевна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 класс «В»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 Мы – вместе»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Пантюхова Вера Ильинична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11 класс «А»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«Самоопределение»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Бабаева  Людмила Федоровна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 класс «А»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«Юный эрудит»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Семенова Светлана Викторовна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 класс «Б»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 Я и окружающий мир»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Шведова Ирина Николаевна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 класс «В»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«Маленький исследователь природы»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Чернозубова Елена Михайловна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 класс «Г»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«Краеведение»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Смирнова  Татьяна Дмитриевна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 класс «Б»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«Мы – граждане России»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Гаврилова Наталья Владимировна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 класс «В»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«Нравственность»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Верзакова Ольга Валентиновна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 класс «Г»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« Нравственность»</a:t>
                      </a: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14290"/>
            <a:ext cx="8077200" cy="642941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Интеллектуальное направление </a:t>
            </a:r>
            <a:r>
              <a:rPr lang="ru-RU" b="1" dirty="0" smtClean="0"/>
              <a:t> </a:t>
            </a:r>
            <a:r>
              <a:rPr lang="ru-RU" dirty="0" smtClean="0"/>
              <a:t>– 1А, 1В, 2Б, 3Б, 3В, 4А, 6Б, 11А классы;</a:t>
            </a:r>
          </a:p>
          <a:p>
            <a:r>
              <a:rPr lang="ru-RU" b="1" dirty="0" smtClean="0"/>
              <a:t>Гражданское - патриотическое направление </a:t>
            </a:r>
            <a:r>
              <a:rPr lang="ru-RU" dirty="0" smtClean="0"/>
              <a:t>– 1А, 1В, 2В, 3А, 3В, 4А, 4Б, 4В, 2Г, 5Б, 5В, 6А, 6Б, 7В, 8А, 8Б, 8В, 9А, 9В, 10, 11Б.</a:t>
            </a:r>
          </a:p>
          <a:p>
            <a:r>
              <a:rPr lang="ru-RU" b="1" dirty="0" smtClean="0"/>
              <a:t>Экологическое направление </a:t>
            </a:r>
            <a:r>
              <a:rPr lang="ru-RU" dirty="0" smtClean="0"/>
              <a:t>– 1А, 1Б, 1Г, 2А, 2Б, </a:t>
            </a:r>
          </a:p>
          <a:p>
            <a:r>
              <a:rPr lang="ru-RU" b="1" dirty="0" smtClean="0"/>
              <a:t>Нравственно – правовое  направление </a:t>
            </a:r>
            <a:r>
              <a:rPr lang="ru-RU" dirty="0" smtClean="0"/>
              <a:t>- 1А, 1В, 1Г, 2Б, 2В, 3А, 3Б, 3В, 4А, 2Г, 5Б, 5В, 6А, 6Б, 7В, 8А, 8В, 9А, 9Б, 11А, 11Б.</a:t>
            </a:r>
          </a:p>
          <a:p>
            <a:r>
              <a:rPr lang="ru-RU" b="1" dirty="0" smtClean="0"/>
              <a:t>Спортивно-оздоровительное направление </a:t>
            </a:r>
            <a:r>
              <a:rPr lang="ru-RU" dirty="0" smtClean="0"/>
              <a:t>-  1А, 1Б, 1В, 4Б, 2Г, 6Б, 9В, 10, 11А.</a:t>
            </a:r>
          </a:p>
          <a:p>
            <a:r>
              <a:rPr lang="ru-RU" b="1" dirty="0" smtClean="0"/>
              <a:t>Художественно-эстетическое направление </a:t>
            </a:r>
            <a:r>
              <a:rPr lang="ru-RU" dirty="0" smtClean="0"/>
              <a:t>– 1Б, 2А, 1Б, 1Г, 2Б, 3Б, 3В, 4А, 4Б, 4В, 5Б, 5В, 7А, 8А, 8В, 9А, 11Б.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85786" y="850296"/>
            <a:ext cx="785818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Чернозубова Е.М. – «Создание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Составление тестов»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Ильюшко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Е.В. –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Сказкотератия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для школьников»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Максимова Е.И. – «Сетевое взаимодействие»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Михайлова Е.Н. – «Планирование классных часов в 5-6 классах по направлениям»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Терентьева В.М. – «Из опыта работы клуба «Малая Родина»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Пантюхова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В.И. – «Из опыта работы кружка «Психология общения».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09" y="142851"/>
          <a:ext cx="8286808" cy="6406620"/>
        </p:xfrm>
        <a:graphic>
          <a:graphicData uri="http://schemas.openxmlformats.org/drawingml/2006/table">
            <a:tbl>
              <a:tblPr/>
              <a:tblGrid>
                <a:gridCol w="784346"/>
                <a:gridCol w="995456"/>
                <a:gridCol w="913410"/>
                <a:gridCol w="828681"/>
                <a:gridCol w="584971"/>
                <a:gridCol w="1078275"/>
                <a:gridCol w="932936"/>
                <a:gridCol w="1133490"/>
                <a:gridCol w="1035243"/>
              </a:tblGrid>
              <a:tr h="8343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Экскур</a:t>
                      </a: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сии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Музеи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Театр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К/т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Библио</a:t>
                      </a: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теки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Учеб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ные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заведе</a:t>
                      </a: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Походы, поездки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Другое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1А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1Б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1В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1Г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2А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2Б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2В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2Г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3А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3Б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3В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4А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4Б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4В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4Г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50" y="285722"/>
          <a:ext cx="8429649" cy="6143672"/>
        </p:xfrm>
        <a:graphic>
          <a:graphicData uri="http://schemas.openxmlformats.org/drawingml/2006/table">
            <a:tbl>
              <a:tblPr/>
              <a:tblGrid>
                <a:gridCol w="936236"/>
                <a:gridCol w="936236"/>
                <a:gridCol w="936236"/>
                <a:gridCol w="936236"/>
                <a:gridCol w="936236"/>
                <a:gridCol w="937117"/>
                <a:gridCol w="1125421"/>
                <a:gridCol w="952917"/>
                <a:gridCol w="733014"/>
              </a:tblGrid>
              <a:tr h="904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Классы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Экскурсии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Музеи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Театры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к/т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Библио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теки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Учебные заведения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Походы, поездки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другое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928670"/>
          <a:ext cx="8429684" cy="4643470"/>
        </p:xfrm>
        <a:graphic>
          <a:graphicData uri="http://schemas.openxmlformats.org/drawingml/2006/table">
            <a:tbl>
              <a:tblPr/>
              <a:tblGrid>
                <a:gridCol w="936240"/>
                <a:gridCol w="936240"/>
                <a:gridCol w="936240"/>
                <a:gridCol w="936240"/>
                <a:gridCol w="610393"/>
                <a:gridCol w="1053714"/>
                <a:gridCol w="1146375"/>
                <a:gridCol w="961054"/>
                <a:gridCol w="913188"/>
              </a:tblGrid>
              <a:tr h="18573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Экскурсии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Музеи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Театры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к/т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Библио</a:t>
                      </a: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теки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Учебные </a:t>
                      </a: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заведе</a:t>
                      </a:r>
                      <a:endParaRPr lang="ru-RU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ния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latin typeface="Times New Roman"/>
                          <a:ea typeface="Times New Roman"/>
                        </a:rPr>
                        <a:t>Походыпоездки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другое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11А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11Б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571472" y="1292493"/>
            <a:ext cx="835824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оспитательная работа  в школе в целом: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«5» - 14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«4» - 16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«3» - 1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 классных руководителя  свои оценки не поставили.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Уровень ученического самоуправления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«5» - 3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«4» - 11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«3» - 11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Качество воспитательных мероприятий: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«5» - 18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«4» - 11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«3» - 1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</a:rPr>
              <a:t>Работа с трудными учащимися: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«5» - 3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«4» - 18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«3» - 4 чел.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-1199"/>
            <a:ext cx="83582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Результаты</a:t>
            </a:r>
            <a:r>
              <a:rPr kumimoji="0" lang="ru-RU" sz="3200" b="1" i="0" u="none" strike="noStrike" normalizeH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опроса  классных руководителей.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86322"/>
            <a:ext cx="7786742" cy="509578"/>
          </a:xfrm>
        </p:spPr>
        <p:txBody>
          <a:bodyPr>
            <a:prstTxWarp prst="textArchUp">
              <a:avLst>
                <a:gd name="adj" fmla="val 10791941"/>
              </a:avLst>
            </a:prstTxWarp>
            <a:noAutofit/>
          </a:bodyPr>
          <a:lstStyle/>
          <a:p>
            <a:r>
              <a:rPr lang="ru-RU" sz="4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 новым учебным годом!</a:t>
            </a:r>
            <a:endParaRPr lang="ru-RU" sz="4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Удачной работы!</a:t>
            </a:r>
            <a:endParaRPr lang="ru-RU" sz="5400" b="1" dirty="0"/>
          </a:p>
        </p:txBody>
      </p:sp>
      <p:pic>
        <p:nvPicPr>
          <p:cNvPr id="7" name="Рисунок 6" descr="f9909c5a31c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2357422" y="357166"/>
            <a:ext cx="4707473" cy="35306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5877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Приоритетные направления воспитательной  работы  школы: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000240"/>
            <a:ext cx="8077200" cy="3893536"/>
          </a:xfrm>
        </p:spPr>
        <p:txBody>
          <a:bodyPr>
            <a:normAutofit/>
          </a:bodyPr>
          <a:lstStyle/>
          <a:p>
            <a:r>
              <a:rPr lang="ru-RU" b="1" dirty="0" smtClean="0"/>
              <a:t>гражданско-патриотическое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нравственно – правовое;  </a:t>
            </a:r>
          </a:p>
          <a:p>
            <a:r>
              <a:rPr lang="ru-RU" b="1" dirty="0" smtClean="0"/>
              <a:t>спортивно-оздоровительное;  </a:t>
            </a:r>
          </a:p>
          <a:p>
            <a:r>
              <a:rPr lang="ru-RU" b="1" dirty="0" smtClean="0"/>
              <a:t>культурно-экологическое;  </a:t>
            </a:r>
          </a:p>
          <a:p>
            <a:r>
              <a:rPr lang="ru-RU" b="1" dirty="0" smtClean="0"/>
              <a:t>интеллектуальное;   </a:t>
            </a:r>
          </a:p>
          <a:p>
            <a:r>
              <a:rPr lang="ru-RU" b="1" dirty="0" smtClean="0"/>
              <a:t>художественно – эстетическое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14356"/>
            <a:ext cx="80772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Управление  процессом воспитания строится по следующим направления: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571744"/>
            <a:ext cx="8077200" cy="4143404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b="1" i="1" dirty="0" smtClean="0"/>
              <a:t>1. Совместная </a:t>
            </a:r>
            <a:r>
              <a:rPr lang="ru-RU" b="1" i="1" dirty="0" smtClean="0"/>
              <a:t>работа с методическими центрами:</a:t>
            </a:r>
            <a:endParaRPr lang="ru-RU" b="1" dirty="0" smtClean="0"/>
          </a:p>
          <a:p>
            <a:pPr lvl="0">
              <a:buNone/>
            </a:pPr>
            <a:r>
              <a:rPr lang="ru-RU" dirty="0" smtClean="0"/>
              <a:t>   - </a:t>
            </a:r>
            <a:r>
              <a:rPr lang="ru-RU" dirty="0" smtClean="0"/>
              <a:t>ИМО при Управлении образования;</a:t>
            </a:r>
          </a:p>
          <a:p>
            <a:pPr lvl="0">
              <a:buNone/>
            </a:pPr>
            <a:r>
              <a:rPr lang="ru-RU" dirty="0" smtClean="0"/>
              <a:t>   - </a:t>
            </a:r>
            <a:r>
              <a:rPr lang="ru-RU" dirty="0" smtClean="0"/>
              <a:t>ДДТ имени А. Матросова;</a:t>
            </a:r>
          </a:p>
          <a:p>
            <a:pPr lvl="0">
              <a:buNone/>
            </a:pPr>
            <a:r>
              <a:rPr lang="ru-RU" dirty="0" smtClean="0"/>
              <a:t>   -</a:t>
            </a:r>
            <a:r>
              <a:rPr lang="ru-RU" dirty="0" smtClean="0"/>
              <a:t>учреждениями  культуры (ГДК им. Ленина,  Драматический театр, ЦЭВ, Краеведческий музей, художественные и музыкальные школы, библиотеки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</a:t>
            </a:r>
            <a:r>
              <a:rPr lang="ru-RU" b="1" i="1" dirty="0" smtClean="0"/>
              <a:t>Административная </a:t>
            </a:r>
            <a:r>
              <a:rPr lang="ru-RU" b="1" i="1" dirty="0" smtClean="0"/>
              <a:t>работа: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 </a:t>
            </a:r>
            <a:r>
              <a:rPr lang="ru-RU" dirty="0" smtClean="0"/>
              <a:t>повышение квалификации  классных руководителей;</a:t>
            </a:r>
          </a:p>
          <a:p>
            <a:pPr lvl="0"/>
            <a:r>
              <a:rPr lang="ru-RU" dirty="0" smtClean="0"/>
              <a:t>знакомство </a:t>
            </a:r>
            <a:r>
              <a:rPr lang="ru-RU" dirty="0" smtClean="0"/>
              <a:t>с опытом  воспитательной работы других школ, семинары, конференции;</a:t>
            </a:r>
          </a:p>
          <a:p>
            <a:pPr lvl="0"/>
            <a:r>
              <a:rPr lang="ru-RU" dirty="0" smtClean="0"/>
              <a:t>обмен </a:t>
            </a:r>
            <a:r>
              <a:rPr lang="ru-RU" dirty="0" smtClean="0"/>
              <a:t>опытом;</a:t>
            </a:r>
          </a:p>
          <a:p>
            <a:pPr lvl="0"/>
            <a:r>
              <a:rPr lang="ru-RU" dirty="0" smtClean="0"/>
              <a:t>МО </a:t>
            </a:r>
            <a:r>
              <a:rPr lang="ru-RU" dirty="0" smtClean="0"/>
              <a:t>классных руководителей;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42918"/>
            <a:ext cx="8077200" cy="7697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3. </a:t>
            </a:r>
            <a:r>
              <a:rPr lang="ru-RU" b="1" i="1" dirty="0" smtClean="0"/>
              <a:t>Сбор информации: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dirty="0" smtClean="0"/>
              <a:t>педагогическое наблюдение;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анкетирование;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анализ собранной информации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д</a:t>
            </a:r>
            <a:r>
              <a:rPr lang="ru-RU" dirty="0" smtClean="0"/>
              <a:t>иагностика  уровня воспитанности учащихся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14356"/>
            <a:ext cx="8077200" cy="6982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4. </a:t>
            </a:r>
            <a:r>
              <a:rPr lang="ru-RU" b="1" i="1" dirty="0" smtClean="0"/>
              <a:t>Планирование: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dirty="0" smtClean="0"/>
              <a:t>разработка проектов, планов, программ, направленных на развитие уч-ся,  </a:t>
            </a:r>
          </a:p>
          <a:p>
            <a:r>
              <a:rPr lang="ru-RU" dirty="0" smtClean="0"/>
              <a:t>   повышения   уровня  воспитанности;</a:t>
            </a:r>
          </a:p>
          <a:p>
            <a:pPr lvl="0"/>
            <a:r>
              <a:rPr lang="ru-RU" dirty="0" smtClean="0"/>
              <a:t>подбор </a:t>
            </a:r>
            <a:r>
              <a:rPr lang="ru-RU" dirty="0" smtClean="0"/>
              <a:t>форм и  методов в соответствии с собранной и обработанной информации.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5. </a:t>
            </a:r>
            <a:r>
              <a:rPr lang="ru-RU" b="1" i="1" dirty="0" smtClean="0"/>
              <a:t>Контроль и коррекция: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</a:t>
            </a:r>
            <a:r>
              <a:rPr lang="ru-RU" dirty="0" smtClean="0"/>
              <a:t>и оценка  проектов и программ воспитательной работы (педагогические советы, МО классных руководителей, совещания при директоре, зам директора.)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TS101674557</Template>
  <TotalTime>98</TotalTime>
  <Words>3065</Words>
  <Application>Microsoft Office PowerPoint</Application>
  <PresentationFormat>Экран (4:3)</PresentationFormat>
  <Paragraphs>901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Training</vt:lpstr>
      <vt:lpstr>Анализ  воспитательной работы школы  за 2010-2011 учебный год</vt:lpstr>
      <vt:lpstr>Цель воспитания</vt:lpstr>
      <vt:lpstr>Задачи воспитания:  </vt:lpstr>
      <vt:lpstr>Приоритетные направления воспитательной  работы  школы: </vt:lpstr>
      <vt:lpstr>Управление  процессом воспитания строится по следующим направления: </vt:lpstr>
      <vt:lpstr>2. Административная работа:</vt:lpstr>
      <vt:lpstr>3. Сбор информации: </vt:lpstr>
      <vt:lpstr>4. Планирование: </vt:lpstr>
      <vt:lpstr>5. Контроль и коррекция:</vt:lpstr>
      <vt:lpstr>Всероссийские конкурсы</vt:lpstr>
      <vt:lpstr>Слайд 11</vt:lpstr>
      <vt:lpstr>Слайд 12</vt:lpstr>
      <vt:lpstr>Областные конкурсы</vt:lpstr>
      <vt:lpstr>Самые активные классные коллективы  по участию в городских, областных и школьных конкурсах</vt:lpstr>
      <vt:lpstr>«Лучшее портфолио класса» </vt:lpstr>
      <vt:lpstr>Итоги конкурса  «Самый классный класс».  РЕЙТИНГ АКТИВНОСТИ КЛАССОВ В ШКОЛЬНЫХ МЕРОПРИЯТИЯХ  ЗА 2010-2011 УЧЕБНЫЙ ГОД </vt:lpstr>
      <vt:lpstr>Слайд 17</vt:lpstr>
      <vt:lpstr>Слайд 18</vt:lpstr>
      <vt:lpstr>Слайд 19</vt:lpstr>
      <vt:lpstr>Команда школы заняла: </vt:lpstr>
      <vt:lpstr>Слайд 21</vt:lpstr>
      <vt:lpstr>На базе школы работают 10 спортивных секций и 2 туристических  кружка   для  уч-ся 1-11 классов:  </vt:lpstr>
      <vt:lpstr>Безопасность жизнедеятельности</vt:lpstr>
      <vt:lpstr>ПРОЕКТ «Школа Содружества»</vt:lpstr>
      <vt:lpstr>Совет лидеров «Камертон»</vt:lpstr>
      <vt:lpstr>Систему дополнительного образования осуществляют   педагоги – специалисты своего дела. </vt:lpstr>
      <vt:lpstr>Занятость уч-ся  школы в системе дополнительного образования   </vt:lpstr>
      <vt:lpstr>Охват учащихся системой дополнительного образования (в %) за счет  ставок школы. </vt:lpstr>
      <vt:lpstr>Участие классных руководителей в курсах повышения квалификации по воспитательной работе. </vt:lpstr>
      <vt:lpstr>Участие педагогов в педагогических конкурсах, конференциях, соревнованиях.    </vt:lpstr>
      <vt:lpstr>Наличие воспитательных систем классов: </vt:lpstr>
      <vt:lpstr>Активные классные руководители  по вопросу создания воспитательной системы класса: </vt:lpstr>
      <vt:lpstr>Слайд 33</vt:lpstr>
      <vt:lpstr>Слайд 34</vt:lpstr>
      <vt:lpstr>Слайд 35</vt:lpstr>
      <vt:lpstr>Слайд 36</vt:lpstr>
      <vt:lpstr>Слайд 37</vt:lpstr>
      <vt:lpstr>Слайд 38</vt:lpstr>
      <vt:lpstr>С  новым учебным годом!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 воспитательной работы школы  за 2010-2011 учебный год</dc:title>
  <dc:creator>Admin</dc:creator>
  <cp:lastModifiedBy>Admin</cp:lastModifiedBy>
  <cp:revision>10</cp:revision>
  <dcterms:created xsi:type="dcterms:W3CDTF">2011-08-30T01:11:56Z</dcterms:created>
  <dcterms:modified xsi:type="dcterms:W3CDTF">2011-08-30T02:50:31Z</dcterms:modified>
</cp:coreProperties>
</file>