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00" r:id="rId2"/>
  </p:sldMasterIdLst>
  <p:sldIdLst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тм" initials="т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358284E-B007-4DA1-A528-BBA6EB62983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6B26A-42EE-4868-B555-F7E5BC3E185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0A1EB8-7DC6-49ED-AEE5-AE8D4012A90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3F1AE-D9C1-4631-993F-675742675CD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BEF9E1-F3AC-4037-BF46-947DB48C03A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6621A8-40E0-4DBC-9361-C50071C07EE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9754F-2F69-410E-9166-BD38168DA66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E876BAD5-C721-448C-883B-BD221D70A5B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1302AADE-DBCD-494A-87D4-84154AF262D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985A7-3876-4F61-8B73-04668F0D9B23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E65112-5A15-4178-8FB7-C6D6755684A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ПЛОЩАДЬ ТРАПЕЦИИ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51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0094" y="512763"/>
            <a:ext cx="8147050" cy="583247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FF3300"/>
                </a:solidFill>
              </a:rPr>
              <a:t>Задание:</a:t>
            </a:r>
            <a:r>
              <a:rPr lang="ru-RU" sz="2000" b="1" i="1" dirty="0" smtClean="0">
                <a:solidFill>
                  <a:srgbClr val="000066"/>
                </a:solidFill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Принимая площадь клетки за 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1 см </a:t>
            </a:r>
            <a:r>
              <a:rPr lang="ru-RU" sz="2400" baseline="30000" dirty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2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используя формулы площади, вычислить площадь каждой фигуры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i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FF3300"/>
                </a:solidFill>
              </a:rPr>
              <a:t>9                             4,5                                    12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                                   </a:t>
            </a:r>
            <a:r>
              <a:rPr lang="ru-RU" sz="2000" b="1" i="1" dirty="0" smtClean="0">
                <a:solidFill>
                  <a:srgbClr val="FF3300"/>
                </a:solidFill>
              </a:rPr>
              <a:t>18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                                                   </a:t>
            </a:r>
            <a:endParaRPr lang="ru-RU" sz="2000" b="1" i="1" baseline="30000" dirty="0" smtClean="0">
              <a:solidFill>
                <a:srgbClr val="FF3300"/>
              </a:solidFill>
            </a:endParaRP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827088" y="270827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187450" y="270827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1547813" y="270827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82708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1187450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1547813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827088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0" name="Rectangle 11"/>
          <p:cNvSpPr>
            <a:spLocks noChangeArrowheads="1"/>
          </p:cNvSpPr>
          <p:nvPr/>
        </p:nvSpPr>
        <p:spPr bwMode="auto">
          <a:xfrm>
            <a:off x="1187450" y="3429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1" name="Rectangle 12"/>
          <p:cNvSpPr>
            <a:spLocks noChangeArrowheads="1"/>
          </p:cNvSpPr>
          <p:nvPr/>
        </p:nvSpPr>
        <p:spPr bwMode="auto">
          <a:xfrm>
            <a:off x="1547813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5003800" y="306863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4140200" y="47974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248443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5" name="Rectangle 17"/>
          <p:cNvSpPr>
            <a:spLocks noChangeArrowheads="1"/>
          </p:cNvSpPr>
          <p:nvPr/>
        </p:nvSpPr>
        <p:spPr bwMode="auto">
          <a:xfrm>
            <a:off x="2484438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6" name="Rectangle 18"/>
          <p:cNvSpPr>
            <a:spLocks noChangeArrowheads="1"/>
          </p:cNvSpPr>
          <p:nvPr/>
        </p:nvSpPr>
        <p:spPr bwMode="auto">
          <a:xfrm>
            <a:off x="2843213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7" name="Rectangle 19"/>
          <p:cNvSpPr>
            <a:spLocks noChangeArrowheads="1"/>
          </p:cNvSpPr>
          <p:nvPr/>
        </p:nvSpPr>
        <p:spPr bwMode="auto">
          <a:xfrm>
            <a:off x="3779838" y="4437063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8" name="Rectangle 20"/>
          <p:cNvSpPr>
            <a:spLocks noChangeArrowheads="1"/>
          </p:cNvSpPr>
          <p:nvPr/>
        </p:nvSpPr>
        <p:spPr bwMode="auto">
          <a:xfrm>
            <a:off x="5364163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9" name="Rectangle 21"/>
          <p:cNvSpPr>
            <a:spLocks noChangeArrowheads="1"/>
          </p:cNvSpPr>
          <p:nvPr/>
        </p:nvSpPr>
        <p:spPr bwMode="auto">
          <a:xfrm>
            <a:off x="3779838" y="515778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0" name="Rectangle 22"/>
          <p:cNvSpPr>
            <a:spLocks noChangeArrowheads="1"/>
          </p:cNvSpPr>
          <p:nvPr/>
        </p:nvSpPr>
        <p:spPr bwMode="auto">
          <a:xfrm>
            <a:off x="5003800" y="3429000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1" name="Rectangle 23"/>
          <p:cNvSpPr>
            <a:spLocks noChangeArrowheads="1"/>
          </p:cNvSpPr>
          <p:nvPr/>
        </p:nvSpPr>
        <p:spPr bwMode="auto">
          <a:xfrm>
            <a:off x="4643438" y="270827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2" name="Rectangle 24"/>
          <p:cNvSpPr>
            <a:spLocks noChangeArrowheads="1"/>
          </p:cNvSpPr>
          <p:nvPr/>
        </p:nvSpPr>
        <p:spPr bwMode="auto">
          <a:xfrm>
            <a:off x="4643438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3" name="Rectangle 25"/>
          <p:cNvSpPr>
            <a:spLocks noChangeArrowheads="1"/>
          </p:cNvSpPr>
          <p:nvPr/>
        </p:nvSpPr>
        <p:spPr bwMode="auto">
          <a:xfrm>
            <a:off x="4643438" y="3429000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4" name="Rectangle 26"/>
          <p:cNvSpPr>
            <a:spLocks noChangeArrowheads="1"/>
          </p:cNvSpPr>
          <p:nvPr/>
        </p:nvSpPr>
        <p:spPr bwMode="auto">
          <a:xfrm>
            <a:off x="4284663" y="270827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5" name="Rectangle 27"/>
          <p:cNvSpPr>
            <a:spLocks noChangeArrowheads="1"/>
          </p:cNvSpPr>
          <p:nvPr/>
        </p:nvSpPr>
        <p:spPr bwMode="auto">
          <a:xfrm>
            <a:off x="4284663" y="306863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6" name="Rectangle 28"/>
          <p:cNvSpPr>
            <a:spLocks noChangeArrowheads="1"/>
          </p:cNvSpPr>
          <p:nvPr/>
        </p:nvSpPr>
        <p:spPr bwMode="auto">
          <a:xfrm>
            <a:off x="3924300" y="270827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7" name="AutoShape 29"/>
          <p:cNvSpPr>
            <a:spLocks noChangeArrowheads="1"/>
          </p:cNvSpPr>
          <p:nvPr/>
        </p:nvSpPr>
        <p:spPr bwMode="auto">
          <a:xfrm>
            <a:off x="3203575" y="3429000"/>
            <a:ext cx="360363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8" name="Rectangle 30"/>
          <p:cNvSpPr>
            <a:spLocks noChangeArrowheads="1"/>
          </p:cNvSpPr>
          <p:nvPr/>
        </p:nvSpPr>
        <p:spPr bwMode="auto">
          <a:xfrm>
            <a:off x="3419475" y="44370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49" name="AutoShape 31"/>
          <p:cNvSpPr>
            <a:spLocks noChangeArrowheads="1"/>
          </p:cNvSpPr>
          <p:nvPr/>
        </p:nvSpPr>
        <p:spPr bwMode="auto">
          <a:xfrm>
            <a:off x="2843213" y="3068638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0" name="AutoShape 32"/>
          <p:cNvSpPr>
            <a:spLocks noChangeArrowheads="1"/>
          </p:cNvSpPr>
          <p:nvPr/>
        </p:nvSpPr>
        <p:spPr bwMode="auto">
          <a:xfrm>
            <a:off x="4500563" y="4437063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1" name="AutoShape 33"/>
          <p:cNvSpPr>
            <a:spLocks noChangeArrowheads="1"/>
          </p:cNvSpPr>
          <p:nvPr/>
        </p:nvSpPr>
        <p:spPr bwMode="auto">
          <a:xfrm>
            <a:off x="5364163" y="3068638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2" name="AutoShape 34"/>
          <p:cNvSpPr>
            <a:spLocks noChangeArrowheads="1"/>
          </p:cNvSpPr>
          <p:nvPr/>
        </p:nvSpPr>
        <p:spPr bwMode="auto">
          <a:xfrm>
            <a:off x="5724525" y="3429000"/>
            <a:ext cx="360363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3" name="AutoShape 35"/>
          <p:cNvSpPr>
            <a:spLocks noChangeArrowheads="1"/>
          </p:cNvSpPr>
          <p:nvPr/>
        </p:nvSpPr>
        <p:spPr bwMode="auto">
          <a:xfrm>
            <a:off x="2484438" y="2708275"/>
            <a:ext cx="360362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4" name="AutoShape 36"/>
          <p:cNvSpPr>
            <a:spLocks noChangeArrowheads="1"/>
          </p:cNvSpPr>
          <p:nvPr/>
        </p:nvSpPr>
        <p:spPr bwMode="auto">
          <a:xfrm>
            <a:off x="5219700" y="5157788"/>
            <a:ext cx="360363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5" name="AutoShape 38"/>
          <p:cNvSpPr>
            <a:spLocks noChangeArrowheads="1"/>
          </p:cNvSpPr>
          <p:nvPr/>
        </p:nvSpPr>
        <p:spPr bwMode="auto">
          <a:xfrm>
            <a:off x="4859338" y="4797425"/>
            <a:ext cx="360362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6" name="AutoShape 40"/>
          <p:cNvSpPr>
            <a:spLocks noChangeArrowheads="1"/>
          </p:cNvSpPr>
          <p:nvPr/>
        </p:nvSpPr>
        <p:spPr bwMode="auto">
          <a:xfrm>
            <a:off x="5003800" y="2708275"/>
            <a:ext cx="360363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7" name="AutoShape 42"/>
          <p:cNvSpPr>
            <a:spLocks noChangeArrowheads="1"/>
          </p:cNvSpPr>
          <p:nvPr/>
        </p:nvSpPr>
        <p:spPr bwMode="auto">
          <a:xfrm rot="-5400000">
            <a:off x="2339976" y="5157787"/>
            <a:ext cx="360362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8" name="AutoShape 43"/>
          <p:cNvSpPr>
            <a:spLocks noChangeArrowheads="1"/>
          </p:cNvSpPr>
          <p:nvPr/>
        </p:nvSpPr>
        <p:spPr bwMode="auto">
          <a:xfrm rot="-5400000">
            <a:off x="3059113" y="4437063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59" name="AutoShape 44"/>
          <p:cNvSpPr>
            <a:spLocks noChangeArrowheads="1"/>
          </p:cNvSpPr>
          <p:nvPr/>
        </p:nvSpPr>
        <p:spPr bwMode="auto">
          <a:xfrm rot="-5400000">
            <a:off x="2700337" y="4797426"/>
            <a:ext cx="360363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0" name="AutoShape 46"/>
          <p:cNvSpPr>
            <a:spLocks noChangeArrowheads="1"/>
          </p:cNvSpPr>
          <p:nvPr/>
        </p:nvSpPr>
        <p:spPr bwMode="auto">
          <a:xfrm rot="10800000">
            <a:off x="3563938" y="2708275"/>
            <a:ext cx="360362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1" name="AutoShape 47"/>
          <p:cNvSpPr>
            <a:spLocks noChangeArrowheads="1"/>
          </p:cNvSpPr>
          <p:nvPr/>
        </p:nvSpPr>
        <p:spPr bwMode="auto">
          <a:xfrm rot="10800000">
            <a:off x="3924300" y="3068638"/>
            <a:ext cx="360363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2" name="AutoShape 48"/>
          <p:cNvSpPr>
            <a:spLocks noChangeArrowheads="1"/>
          </p:cNvSpPr>
          <p:nvPr/>
        </p:nvSpPr>
        <p:spPr bwMode="auto">
          <a:xfrm rot="10800000">
            <a:off x="4284663" y="3429000"/>
            <a:ext cx="360362" cy="360363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3" name="Rectangle 49"/>
          <p:cNvSpPr>
            <a:spLocks noChangeArrowheads="1"/>
          </p:cNvSpPr>
          <p:nvPr/>
        </p:nvSpPr>
        <p:spPr bwMode="auto">
          <a:xfrm>
            <a:off x="3059113" y="47974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4" name="Rectangle 50"/>
          <p:cNvSpPr>
            <a:spLocks noChangeArrowheads="1"/>
          </p:cNvSpPr>
          <p:nvPr/>
        </p:nvSpPr>
        <p:spPr bwMode="auto">
          <a:xfrm>
            <a:off x="4140200" y="443706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5" name="Rectangle 51"/>
          <p:cNvSpPr>
            <a:spLocks noChangeArrowheads="1"/>
          </p:cNvSpPr>
          <p:nvPr/>
        </p:nvSpPr>
        <p:spPr bwMode="auto">
          <a:xfrm>
            <a:off x="3779838" y="47974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6" name="Rectangle 52"/>
          <p:cNvSpPr>
            <a:spLocks noChangeArrowheads="1"/>
          </p:cNvSpPr>
          <p:nvPr/>
        </p:nvSpPr>
        <p:spPr bwMode="auto">
          <a:xfrm>
            <a:off x="3419475" y="4797425"/>
            <a:ext cx="360363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7" name="Rectangle 53"/>
          <p:cNvSpPr>
            <a:spLocks noChangeArrowheads="1"/>
          </p:cNvSpPr>
          <p:nvPr/>
        </p:nvSpPr>
        <p:spPr bwMode="auto">
          <a:xfrm>
            <a:off x="3059113" y="515778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8" name="Rectangle 54"/>
          <p:cNvSpPr>
            <a:spLocks noChangeArrowheads="1"/>
          </p:cNvSpPr>
          <p:nvPr/>
        </p:nvSpPr>
        <p:spPr bwMode="auto">
          <a:xfrm>
            <a:off x="3419475" y="515778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69" name="Rectangle 55"/>
          <p:cNvSpPr>
            <a:spLocks noChangeArrowheads="1"/>
          </p:cNvSpPr>
          <p:nvPr/>
        </p:nvSpPr>
        <p:spPr bwMode="auto">
          <a:xfrm>
            <a:off x="4140200" y="5157788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70" name="Rectangle 56"/>
          <p:cNvSpPr>
            <a:spLocks noChangeArrowheads="1"/>
          </p:cNvSpPr>
          <p:nvPr/>
        </p:nvSpPr>
        <p:spPr bwMode="auto">
          <a:xfrm>
            <a:off x="4500563" y="515778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71" name="Rectangle 57"/>
          <p:cNvSpPr>
            <a:spLocks noChangeArrowheads="1"/>
          </p:cNvSpPr>
          <p:nvPr/>
        </p:nvSpPr>
        <p:spPr bwMode="auto">
          <a:xfrm>
            <a:off x="4500563" y="4797425"/>
            <a:ext cx="3603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72" name="Rectangle 59"/>
          <p:cNvSpPr>
            <a:spLocks noChangeArrowheads="1"/>
          </p:cNvSpPr>
          <p:nvPr/>
        </p:nvSpPr>
        <p:spPr bwMode="auto">
          <a:xfrm>
            <a:off x="2700338" y="515778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73" name="Rectangle 60"/>
          <p:cNvSpPr>
            <a:spLocks noChangeArrowheads="1"/>
          </p:cNvSpPr>
          <p:nvPr/>
        </p:nvSpPr>
        <p:spPr bwMode="auto">
          <a:xfrm>
            <a:off x="4859338" y="5157788"/>
            <a:ext cx="360362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3635494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55192"/>
            <a:ext cx="5904656" cy="528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6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9135"/>
            <a:ext cx="6480720" cy="580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48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9706" y="1091725"/>
            <a:ext cx="6616670" cy="456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518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0"/>
            <a:ext cx="5761757" cy="81121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Самостоятельная работа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865151" y="651221"/>
            <a:ext cx="3740224" cy="47529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000099"/>
                </a:solidFill>
              </a:rPr>
              <a:t>        </a:t>
            </a:r>
            <a:r>
              <a:rPr lang="ru-RU" sz="3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вариант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u="sng" dirty="0" smtClean="0">
                <a:solidFill>
                  <a:srgbClr val="990000"/>
                </a:solidFill>
              </a:rPr>
              <a:t>1</a:t>
            </a:r>
            <a:r>
              <a:rPr lang="ru-RU" sz="3200" b="1" i="1" u="sng" dirty="0" smtClean="0">
                <a:solidFill>
                  <a:srgbClr val="990000"/>
                </a:solidFill>
              </a:rPr>
              <a:t>.</a:t>
            </a:r>
            <a:endParaRPr lang="ru-RU" sz="3200" b="1" i="1" u="sng" dirty="0" smtClean="0">
              <a:solidFill>
                <a:srgbClr val="99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990000"/>
                </a:solidFill>
              </a:rPr>
              <a:t>Основания трапеции 6см и 8 см, высота 2 </a:t>
            </a:r>
            <a:r>
              <a:rPr lang="ru-RU" sz="2000" dirty="0" err="1" smtClean="0">
                <a:solidFill>
                  <a:srgbClr val="990000"/>
                </a:solidFill>
              </a:rPr>
              <a:t>см.Найти</a:t>
            </a:r>
            <a:r>
              <a:rPr lang="ru-RU" sz="2000" dirty="0" smtClean="0">
                <a:solidFill>
                  <a:srgbClr val="990000"/>
                </a:solidFill>
              </a:rPr>
              <a:t> площадь.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u="sng" dirty="0" smtClean="0">
                <a:solidFill>
                  <a:srgbClr val="990000"/>
                </a:solidFill>
              </a:rPr>
              <a:t>2</a:t>
            </a:r>
            <a:r>
              <a:rPr lang="ru-RU" sz="3200" b="1" i="1" u="sng" dirty="0" smtClean="0">
                <a:solidFill>
                  <a:srgbClr val="990000"/>
                </a:solidFill>
              </a:rPr>
              <a:t>.</a:t>
            </a:r>
            <a:endParaRPr lang="ru-RU" sz="3200" b="1" i="1" u="sng" dirty="0" smtClean="0">
              <a:solidFill>
                <a:srgbClr val="99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990000"/>
                </a:solidFill>
              </a:rPr>
              <a:t>Найдите площадь трапеции, запишите только решение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379523" y="561430"/>
            <a:ext cx="3924425" cy="483765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990000"/>
                </a:solidFill>
              </a:rPr>
              <a:t>         </a:t>
            </a:r>
            <a:r>
              <a:rPr lang="ru-RU" sz="32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вариант</a:t>
            </a:r>
          </a:p>
          <a:p>
            <a:pPr eaLnBrk="1" hangingPunct="1">
              <a:buFontTx/>
              <a:buNone/>
              <a:defRPr/>
            </a:pPr>
            <a:r>
              <a:rPr lang="ru-RU" sz="3200" i="1" u="sng" dirty="0" smtClean="0">
                <a:solidFill>
                  <a:srgbClr val="003300"/>
                </a:solidFill>
              </a:rPr>
              <a:t>1</a:t>
            </a:r>
            <a:r>
              <a:rPr lang="ru-RU" sz="3200" i="1" u="sng" dirty="0" smtClean="0">
                <a:solidFill>
                  <a:srgbClr val="003300"/>
                </a:solidFill>
              </a:rPr>
              <a:t>.</a:t>
            </a:r>
            <a:endParaRPr lang="ru-RU" sz="3200" i="1" u="sng" dirty="0" smtClean="0">
              <a:solidFill>
                <a:srgbClr val="0033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003300"/>
                </a:solidFill>
              </a:rPr>
              <a:t>Основания трапеции 9 см и 1 см, высота 4 см. Найдите площадь.</a:t>
            </a:r>
          </a:p>
          <a:p>
            <a:pPr eaLnBrk="1" hangingPunct="1">
              <a:buFontTx/>
              <a:buNone/>
              <a:defRPr/>
            </a:pPr>
            <a:r>
              <a:rPr lang="ru-RU" sz="3200" i="1" u="sng" smtClean="0">
                <a:solidFill>
                  <a:srgbClr val="003300"/>
                </a:solidFill>
              </a:rPr>
              <a:t>2</a:t>
            </a:r>
            <a:r>
              <a:rPr lang="ru-RU" sz="3200" i="1" u="sng" smtClean="0">
                <a:solidFill>
                  <a:srgbClr val="003300"/>
                </a:solidFill>
              </a:rPr>
              <a:t>.</a:t>
            </a:r>
            <a:endParaRPr lang="ru-RU" sz="3200" i="1" u="sng" dirty="0" smtClean="0">
              <a:solidFill>
                <a:srgbClr val="0033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003300"/>
                </a:solidFill>
              </a:rPr>
              <a:t>Найдите площадь трапеции, запишите только решение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835150" y="4724400"/>
            <a:ext cx="14414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1763713" y="4737893"/>
            <a:ext cx="1657350" cy="1368425"/>
          </a:xfrm>
          <a:prstGeom prst="rect">
            <a:avLst/>
          </a:prstGeom>
          <a:solidFill>
            <a:schemeClr val="tx2"/>
          </a:solidFill>
          <a:ln w="57150" algn="ctr">
            <a:solidFill>
              <a:srgbClr val="99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71" name="AutoShape 10"/>
          <p:cNvSpPr>
            <a:spLocks noChangeArrowheads="1"/>
          </p:cNvSpPr>
          <p:nvPr/>
        </p:nvSpPr>
        <p:spPr bwMode="auto">
          <a:xfrm rot="-5400000">
            <a:off x="667544" y="4996656"/>
            <a:ext cx="1341438" cy="850900"/>
          </a:xfrm>
          <a:prstGeom prst="rtTriangle">
            <a:avLst/>
          </a:prstGeom>
          <a:solidFill>
            <a:schemeClr val="tx2"/>
          </a:solidFill>
          <a:ln w="57150" algn="ctr">
            <a:solidFill>
              <a:srgbClr val="990000"/>
            </a:solidFill>
            <a:miter lim="800000"/>
            <a:headEnd/>
            <a:tailEnd/>
          </a:ln>
        </p:spPr>
        <p:txBody>
          <a:bodyPr vert="eaVert"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</a:endParaRPr>
          </a:p>
        </p:txBody>
      </p:sp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2413001" y="424916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3300"/>
                </a:solidFill>
              </a:rPr>
              <a:t>13</a:t>
            </a:r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971550" y="4941888"/>
            <a:ext cx="72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003300"/>
                </a:solidFill>
              </a:rPr>
              <a:t>16</a:t>
            </a: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1187450" y="558958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</a:rPr>
              <a:t>30</a:t>
            </a:r>
            <a:r>
              <a:rPr lang="ru-RU" sz="2400" b="1" i="1" baseline="30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1275" name="Rectangle 15"/>
          <p:cNvSpPr>
            <a:spLocks noChangeArrowheads="1"/>
          </p:cNvSpPr>
          <p:nvPr/>
        </p:nvSpPr>
        <p:spPr bwMode="auto">
          <a:xfrm>
            <a:off x="6300788" y="5013325"/>
            <a:ext cx="1657350" cy="1152525"/>
          </a:xfrm>
          <a:prstGeom prst="rect">
            <a:avLst/>
          </a:prstGeom>
          <a:solidFill>
            <a:srgbClr val="FF9900"/>
          </a:solidFill>
          <a:ln w="57150" algn="ctr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76" name="AutoShape 16"/>
          <p:cNvSpPr>
            <a:spLocks noChangeArrowheads="1"/>
          </p:cNvSpPr>
          <p:nvPr/>
        </p:nvSpPr>
        <p:spPr bwMode="auto">
          <a:xfrm rot="-5400000">
            <a:off x="5148263" y="5013325"/>
            <a:ext cx="1150938" cy="1150937"/>
          </a:xfrm>
          <a:prstGeom prst="rtTriangle">
            <a:avLst/>
          </a:prstGeom>
          <a:solidFill>
            <a:srgbClr val="FF9900"/>
          </a:solidFill>
          <a:ln w="57150" algn="ctr">
            <a:solidFill>
              <a:srgbClr val="0033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77" name="Arc 17"/>
          <p:cNvSpPr>
            <a:spLocks/>
          </p:cNvSpPr>
          <p:nvPr/>
        </p:nvSpPr>
        <p:spPr bwMode="auto">
          <a:xfrm>
            <a:off x="1116013" y="5805488"/>
            <a:ext cx="142875" cy="287337"/>
          </a:xfrm>
          <a:custGeom>
            <a:avLst/>
            <a:gdLst>
              <a:gd name="T0" fmla="*/ 0 w 21600"/>
              <a:gd name="T1" fmla="*/ 0 h 21600"/>
              <a:gd name="T2" fmla="*/ 142875 w 21600"/>
              <a:gd name="T3" fmla="*/ 287337 h 21600"/>
              <a:gd name="T4" fmla="*/ 0 w 21600"/>
              <a:gd name="T5" fmla="*/ 28733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 cmpd="thinThick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78" name="Arc 18"/>
          <p:cNvSpPr>
            <a:spLocks/>
          </p:cNvSpPr>
          <p:nvPr/>
        </p:nvSpPr>
        <p:spPr bwMode="auto">
          <a:xfrm>
            <a:off x="5580063" y="5734050"/>
            <a:ext cx="215900" cy="431800"/>
          </a:xfrm>
          <a:custGeom>
            <a:avLst/>
            <a:gdLst>
              <a:gd name="T0" fmla="*/ 0 w 21600"/>
              <a:gd name="T1" fmla="*/ 0 h 21600"/>
              <a:gd name="T2" fmla="*/ 215900 w 21600"/>
              <a:gd name="T3" fmla="*/ 431800 h 21600"/>
              <a:gd name="T4" fmla="*/ 0 w 21600"/>
              <a:gd name="T5" fmla="*/ 4318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 cmpd="thinThick">
            <a:solidFill>
              <a:srgbClr val="CC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79" name="Text Box 19"/>
          <p:cNvSpPr txBox="1">
            <a:spLocks noChangeArrowheads="1"/>
          </p:cNvSpPr>
          <p:nvPr/>
        </p:nvSpPr>
        <p:spPr bwMode="auto">
          <a:xfrm>
            <a:off x="5724525" y="5589588"/>
            <a:ext cx="1512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i="1">
                <a:solidFill>
                  <a:srgbClr val="CC00CC"/>
                </a:solidFill>
              </a:rPr>
              <a:t>45</a:t>
            </a:r>
            <a:r>
              <a:rPr lang="ru-RU" sz="2400" b="1" i="1" baseline="30000">
                <a:solidFill>
                  <a:srgbClr val="CC00CC"/>
                </a:solidFill>
              </a:rPr>
              <a:t>0</a:t>
            </a:r>
          </a:p>
        </p:txBody>
      </p:sp>
      <p:sp>
        <p:nvSpPr>
          <p:cNvPr id="11280" name="Text Box 20"/>
          <p:cNvSpPr txBox="1">
            <a:spLocks noChangeArrowheads="1"/>
          </p:cNvSpPr>
          <p:nvPr/>
        </p:nvSpPr>
        <p:spPr bwMode="auto">
          <a:xfrm>
            <a:off x="6732588" y="4652963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990000"/>
                </a:solidFill>
              </a:rPr>
              <a:t>10</a:t>
            </a:r>
          </a:p>
        </p:txBody>
      </p:sp>
      <p:sp>
        <p:nvSpPr>
          <p:cNvPr id="11281" name="Text Box 21"/>
          <p:cNvSpPr txBox="1">
            <a:spLocks noChangeArrowheads="1"/>
          </p:cNvSpPr>
          <p:nvPr/>
        </p:nvSpPr>
        <p:spPr bwMode="auto">
          <a:xfrm>
            <a:off x="8027988" y="5373688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>
                <a:solidFill>
                  <a:srgbClr val="990000"/>
                </a:solidFill>
              </a:rPr>
              <a:t>4</a:t>
            </a:r>
          </a:p>
        </p:txBody>
      </p:sp>
      <p:sp>
        <p:nvSpPr>
          <p:cNvPr id="11282" name="Text Box 22"/>
          <p:cNvSpPr txBox="1">
            <a:spLocks noChangeArrowheads="1"/>
          </p:cNvSpPr>
          <p:nvPr/>
        </p:nvSpPr>
        <p:spPr bwMode="auto">
          <a:xfrm>
            <a:off x="1871663" y="5937250"/>
            <a:ext cx="72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180B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xmlns="" val="177037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1" y="260649"/>
            <a:ext cx="6336704" cy="93610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Проверь себя сам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827585" y="1340768"/>
            <a:ext cx="3456384" cy="331236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вариант</a:t>
            </a:r>
          </a:p>
          <a:p>
            <a:pPr eaLnBrk="1" hangingPunct="1">
              <a:buFontTx/>
              <a:buNone/>
              <a:defRPr/>
            </a:pPr>
            <a:r>
              <a:rPr lang="ru-RU" i="1" u="sng" dirty="0" smtClean="0">
                <a:solidFill>
                  <a:srgbClr val="FF0000"/>
                </a:solidFill>
              </a:rPr>
              <a:t>1.(3 балла)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solidFill>
                  <a:srgbClr val="990000"/>
                </a:solidFill>
                <a:cs typeface="Arial" charset="0"/>
              </a:rPr>
              <a:t>S</a:t>
            </a:r>
            <a:r>
              <a:rPr lang="ru-RU" dirty="0" smtClean="0">
                <a:solidFill>
                  <a:srgbClr val="990000"/>
                </a:solidFill>
                <a:cs typeface="Arial" charset="0"/>
              </a:rPr>
              <a:t>=1/2</a:t>
            </a:r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·</a:t>
            </a:r>
            <a:r>
              <a:rPr lang="ru-RU" dirty="0" smtClean="0">
                <a:solidFill>
                  <a:srgbClr val="990000"/>
                </a:solidFill>
              </a:rPr>
              <a:t>2</a:t>
            </a:r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·</a:t>
            </a:r>
            <a:r>
              <a:rPr lang="ru-RU" dirty="0" smtClean="0">
                <a:solidFill>
                  <a:srgbClr val="990000"/>
                </a:solidFill>
              </a:rPr>
              <a:t>(6+8)=</a:t>
            </a:r>
            <a:r>
              <a:rPr lang="ru-RU" b="1" dirty="0" smtClean="0">
                <a:solidFill>
                  <a:srgbClr val="FF0000"/>
                </a:solidFill>
              </a:rPr>
              <a:t>14см</a:t>
            </a:r>
            <a:r>
              <a:rPr lang="ru-RU" b="1" baseline="30000" dirty="0" smtClean="0">
                <a:solidFill>
                  <a:srgbClr val="FF0000"/>
                </a:solidFill>
              </a:rPr>
              <a:t>2</a:t>
            </a:r>
          </a:p>
          <a:p>
            <a:pPr eaLnBrk="1" hangingPunct="1">
              <a:buFontTx/>
              <a:buNone/>
              <a:defRPr/>
            </a:pPr>
            <a:r>
              <a:rPr lang="ru-RU" i="1" u="sng" dirty="0" smtClean="0">
                <a:solidFill>
                  <a:srgbClr val="FF0000"/>
                </a:solidFill>
              </a:rPr>
              <a:t>2.(5 баллов)</a:t>
            </a:r>
          </a:p>
          <a:p>
            <a:pPr algn="ctr" eaLnBrk="1" hangingPunct="1">
              <a:buFontTx/>
              <a:buNone/>
              <a:defRPr/>
            </a:pPr>
            <a:r>
              <a:rPr lang="ru-RU" dirty="0" smtClean="0">
                <a:solidFill>
                  <a:srgbClr val="99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990000"/>
                </a:solidFill>
                <a:cs typeface="Arial" charset="0"/>
              </a:rPr>
              <a:t>h</a:t>
            </a:r>
            <a:r>
              <a:rPr lang="ru-RU" dirty="0" smtClean="0">
                <a:solidFill>
                  <a:srgbClr val="990000"/>
                </a:solidFill>
                <a:cs typeface="Arial" charset="0"/>
              </a:rPr>
              <a:t>=8см, а=13см, 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rgbClr val="990000"/>
                </a:solidFill>
                <a:cs typeface="Arial" charset="0"/>
              </a:rPr>
              <a:t>b</a:t>
            </a:r>
            <a:r>
              <a:rPr lang="ru-RU" dirty="0" smtClean="0">
                <a:solidFill>
                  <a:srgbClr val="990000"/>
                </a:solidFill>
                <a:cs typeface="Arial" charset="0"/>
              </a:rPr>
              <a:t>=17см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rgbClr val="990000"/>
                </a:solidFill>
              </a:rPr>
              <a:t>S</a:t>
            </a:r>
            <a:r>
              <a:rPr lang="ru-RU" dirty="0" smtClean="0">
                <a:solidFill>
                  <a:srgbClr val="990000"/>
                </a:solidFill>
              </a:rPr>
              <a:t>=1/2</a:t>
            </a:r>
            <a:r>
              <a:rPr lang="en-US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·</a:t>
            </a:r>
            <a:r>
              <a:rPr lang="ru-RU" dirty="0" smtClean="0">
                <a:solidFill>
                  <a:srgbClr val="990000"/>
                </a:solidFill>
              </a:rPr>
              <a:t>8(17+13)=</a:t>
            </a:r>
            <a:r>
              <a:rPr lang="ru-RU" b="1" dirty="0" smtClean="0">
                <a:solidFill>
                  <a:srgbClr val="FF0000"/>
                </a:solidFill>
              </a:rPr>
              <a:t>120см</a:t>
            </a:r>
            <a:r>
              <a:rPr lang="ru-RU" b="1" baseline="30000" dirty="0" smtClean="0">
                <a:solidFill>
                  <a:srgbClr val="FF0000"/>
                </a:solidFill>
              </a:rPr>
              <a:t>2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2293" name="Rectangle 5"/>
          <p:cNvSpPr>
            <a:spLocks noGrp="1" noChangeArrowheads="1"/>
          </p:cNvSpPr>
          <p:nvPr>
            <p:ph sz="quarter" idx="14"/>
          </p:nvPr>
        </p:nvSpPr>
        <p:spPr>
          <a:xfrm>
            <a:off x="4355976" y="1340768"/>
            <a:ext cx="3672408" cy="3816424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вариант</a:t>
            </a:r>
          </a:p>
          <a:p>
            <a:pPr eaLnBrk="1" hangingPunct="1">
              <a:buFontTx/>
              <a:buNone/>
              <a:defRPr/>
            </a:pPr>
            <a:r>
              <a:rPr lang="ru-RU" i="1" u="sng" dirty="0" smtClean="0">
                <a:solidFill>
                  <a:srgbClr val="D60093"/>
                </a:solidFill>
              </a:rPr>
              <a:t>1.(3 балла)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solidFill>
                  <a:schemeClr val="accent1"/>
                </a:solidFill>
              </a:rPr>
              <a:t>S</a:t>
            </a:r>
            <a:r>
              <a:rPr lang="ru-RU" dirty="0" smtClean="0">
                <a:solidFill>
                  <a:schemeClr val="accent1"/>
                </a:solidFill>
              </a:rPr>
              <a:t>=1/2</a:t>
            </a:r>
            <a:r>
              <a:rPr lang="en-US" dirty="0" smtClean="0">
                <a:solidFill>
                  <a:schemeClr val="accent1"/>
                </a:solidFill>
              </a:rPr>
              <a:t>·</a:t>
            </a:r>
            <a:r>
              <a:rPr lang="ru-RU" dirty="0" smtClean="0">
                <a:solidFill>
                  <a:schemeClr val="accent1"/>
                </a:solidFill>
              </a:rPr>
              <a:t>4(9+1)=</a:t>
            </a:r>
            <a:r>
              <a:rPr lang="ru-RU" b="1" dirty="0" smtClean="0">
                <a:solidFill>
                  <a:srgbClr val="D60093"/>
                </a:solidFill>
              </a:rPr>
              <a:t>20 см</a:t>
            </a:r>
            <a:r>
              <a:rPr lang="ru-RU" b="1" baseline="30000" dirty="0" smtClean="0">
                <a:solidFill>
                  <a:srgbClr val="D60093"/>
                </a:solidFill>
              </a:rPr>
              <a:t>2</a:t>
            </a:r>
          </a:p>
          <a:p>
            <a:pPr eaLnBrk="1" hangingPunct="1">
              <a:buFontTx/>
              <a:buNone/>
              <a:defRPr/>
            </a:pPr>
            <a:r>
              <a:rPr lang="ru-RU" i="1" u="sng" dirty="0" smtClean="0">
                <a:solidFill>
                  <a:srgbClr val="D60093"/>
                </a:solidFill>
              </a:rPr>
              <a:t>2.(5 баллов)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chemeClr val="accent1"/>
                </a:solidFill>
              </a:rPr>
              <a:t>h</a:t>
            </a:r>
            <a:r>
              <a:rPr lang="ru-RU" dirty="0" smtClean="0">
                <a:solidFill>
                  <a:schemeClr val="accent1"/>
                </a:solidFill>
              </a:rPr>
              <a:t>=4см, а=10см, </a:t>
            </a:r>
            <a:r>
              <a:rPr lang="en-US" dirty="0" smtClean="0">
                <a:solidFill>
                  <a:schemeClr val="accent1"/>
                </a:solidFill>
              </a:rPr>
              <a:t>b</a:t>
            </a:r>
            <a:r>
              <a:rPr lang="ru-RU" dirty="0" smtClean="0">
                <a:solidFill>
                  <a:schemeClr val="accent1"/>
                </a:solidFill>
              </a:rPr>
              <a:t>=14см</a:t>
            </a:r>
          </a:p>
          <a:p>
            <a:pPr algn="ctr" eaLnBrk="1" hangingPunct="1">
              <a:buFontTx/>
              <a:buNone/>
              <a:defRPr/>
            </a:pPr>
            <a:r>
              <a:rPr lang="en-US" dirty="0" smtClean="0">
                <a:solidFill>
                  <a:schemeClr val="accent1"/>
                </a:solidFill>
              </a:rPr>
              <a:t>S</a:t>
            </a:r>
            <a:r>
              <a:rPr lang="ru-RU" dirty="0" smtClean="0">
                <a:solidFill>
                  <a:schemeClr val="accent1"/>
                </a:solidFill>
              </a:rPr>
              <a:t>=1/2</a:t>
            </a:r>
            <a:r>
              <a:rPr lang="en-US" dirty="0" smtClean="0">
                <a:solidFill>
                  <a:schemeClr val="accent1"/>
                </a:solidFill>
              </a:rPr>
              <a:t>·</a:t>
            </a:r>
            <a:r>
              <a:rPr lang="ru-RU" dirty="0" smtClean="0">
                <a:solidFill>
                  <a:schemeClr val="accent1"/>
                </a:solidFill>
              </a:rPr>
              <a:t>4(10+14)=</a:t>
            </a:r>
            <a:r>
              <a:rPr lang="ru-RU" b="1" dirty="0" smtClean="0">
                <a:solidFill>
                  <a:srgbClr val="D60093"/>
                </a:solidFill>
              </a:rPr>
              <a:t>48см</a:t>
            </a:r>
            <a:r>
              <a:rPr lang="ru-RU" b="1" baseline="30000" dirty="0" smtClean="0">
                <a:solidFill>
                  <a:srgbClr val="D60093"/>
                </a:solidFill>
              </a:rPr>
              <a:t>2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1560" y="4653136"/>
            <a:ext cx="7992889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Свойства каких фигур вы использовали?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свойства прямоугольного треугольника вы применили?</a:t>
            </a:r>
          </a:p>
        </p:txBody>
      </p:sp>
    </p:spTree>
    <p:extLst>
      <p:ext uri="{BB962C8B-B14F-4D97-AF65-F5344CB8AC3E}">
        <p14:creationId xmlns:p14="http://schemas.microsoft.com/office/powerpoint/2010/main" xmlns="" val="20397856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/>
      <p:bldP spid="12293" grpId="0"/>
      <p:bldP spid="122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2132855"/>
            <a:ext cx="6729936" cy="3591287"/>
          </a:xfrm>
        </p:spPr>
        <p:txBody>
          <a:bodyPr>
            <a:normAutofit/>
          </a:bodyPr>
          <a:lstStyle/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1.	сегодня я узнал…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2.	было интересно…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3.	было трудно…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4.	я выполнял задания…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5.	я понял, что…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6.	теперь я могу…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7.	я почувствовал, что</a:t>
            </a:r>
            <a:r>
              <a:rPr lang="ru-RU" dirty="0" smtClean="0">
                <a:latin typeface="Cambria"/>
                <a:ea typeface="Calibri"/>
                <a:cs typeface="Times New Roman"/>
              </a:rPr>
              <a:t>…</a:t>
            </a:r>
            <a:endParaRPr lang="ru-RU" sz="18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H="1" flipV="1">
            <a:off x="7863839" y="5724524"/>
            <a:ext cx="45719" cy="8073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89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8448" y="1196752"/>
            <a:ext cx="6945960" cy="4527391"/>
          </a:xfrm>
        </p:spPr>
        <p:txBody>
          <a:bodyPr>
            <a:normAutofit/>
          </a:bodyPr>
          <a:lstStyle/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/>
                <a:ea typeface="Calibri"/>
                <a:cs typeface="Times New Roman"/>
              </a:rPr>
              <a:t>8</a:t>
            </a:r>
            <a:r>
              <a:rPr lang="ru-RU" dirty="0">
                <a:latin typeface="Cambria"/>
                <a:ea typeface="Calibri"/>
                <a:cs typeface="Times New Roman"/>
              </a:rPr>
              <a:t>.	я приобрел…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9.	я научился…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10.	у меня получилось 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11.	я смог…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12.	я попробую…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13.	меня удивило…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14.	урок дал мне для жизни…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90805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mbria"/>
                <a:ea typeface="Calibri"/>
                <a:cs typeface="Times New Roman"/>
              </a:rPr>
              <a:t>15.	мне захотелось…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H="1" flipV="1">
            <a:off x="7863840" y="5724524"/>
            <a:ext cx="92536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716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180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Кнопка</vt:lpstr>
      <vt:lpstr>1_Кнопка</vt:lpstr>
      <vt:lpstr>ПЛОЩАДЬ ТРАПЕЦИИ</vt:lpstr>
      <vt:lpstr>Слайд 2</vt:lpstr>
      <vt:lpstr>Слайд 3</vt:lpstr>
      <vt:lpstr>Слайд 4</vt:lpstr>
      <vt:lpstr>Слайд 5</vt:lpstr>
      <vt:lpstr>Самостоятельная работа</vt:lpstr>
      <vt:lpstr>Проверь себя сам </vt:lpstr>
      <vt:lpstr>Рефлексия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ТРАПЕЦИИ</dc:title>
  <dc:creator>тм</dc:creator>
  <cp:lastModifiedBy>user</cp:lastModifiedBy>
  <cp:revision>9</cp:revision>
  <dcterms:created xsi:type="dcterms:W3CDTF">2012-12-04T09:30:55Z</dcterms:created>
  <dcterms:modified xsi:type="dcterms:W3CDTF">2001-12-31T21:38:48Z</dcterms:modified>
</cp:coreProperties>
</file>