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8"/>
  </p:notesMasterIdLst>
  <p:sldIdLst>
    <p:sldId id="260" r:id="rId3"/>
    <p:sldId id="262" r:id="rId4"/>
    <p:sldId id="266" r:id="rId5"/>
    <p:sldId id="259" r:id="rId6"/>
    <p:sldId id="272" r:id="rId7"/>
    <p:sldId id="261" r:id="rId8"/>
    <p:sldId id="271" r:id="rId9"/>
    <p:sldId id="273" r:id="rId10"/>
    <p:sldId id="274" r:id="rId11"/>
    <p:sldId id="277" r:id="rId12"/>
    <p:sldId id="278" r:id="rId13"/>
    <p:sldId id="264" r:id="rId14"/>
    <p:sldId id="265" r:id="rId15"/>
    <p:sldId id="275" r:id="rId16"/>
    <p:sldId id="276" r:id="rId17"/>
    <p:sldId id="263" r:id="rId18"/>
    <p:sldId id="280" r:id="rId19"/>
    <p:sldId id="279" r:id="rId20"/>
    <p:sldId id="267" r:id="rId21"/>
    <p:sldId id="270" r:id="rId22"/>
    <p:sldId id="268" r:id="rId23"/>
    <p:sldId id="269" r:id="rId24"/>
    <p:sldId id="281" r:id="rId25"/>
    <p:sldId id="282" r:id="rId26"/>
    <p:sldId id="257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84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20399D-8B46-4268-8A9E-459D211D2A25}" type="datetimeFigureOut">
              <a:rPr lang="ru-RU"/>
              <a:pPr>
                <a:defRPr/>
              </a:pPr>
              <a:t>04.04.2011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A02299-E53E-4455-8C13-FC8A5D719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369B77-B5C1-4106-BA2D-9A92E6C4942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A17E76-4CE1-4F1C-A5B8-45FF3EE1749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DE2092D-418B-466E-B8AD-A98FF0354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AE444FE-0338-4C9F-850E-AB76EE1FC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2DC5403-D07E-47D2-88BE-9F89E284E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ChangeArrowheads="1"/>
          </p:cNvSpPr>
          <p:nvPr/>
        </p:nvSpPr>
        <p:spPr bwMode="auto">
          <a:xfrm>
            <a:off x="0" y="3527425"/>
            <a:ext cx="9144000" cy="33575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5" name="Oval 25"/>
          <p:cNvSpPr>
            <a:spLocks noChangeArrowheads="1"/>
          </p:cNvSpPr>
          <p:nvPr/>
        </p:nvSpPr>
        <p:spPr bwMode="ltGray">
          <a:xfrm>
            <a:off x="1258888" y="4508500"/>
            <a:ext cx="4248150" cy="18002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gray">
          <a:xfrm>
            <a:off x="0" y="3141663"/>
            <a:ext cx="9144000" cy="431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7" name="Oval 18"/>
          <p:cNvSpPr>
            <a:spLocks noChangeArrowheads="1"/>
          </p:cNvSpPr>
          <p:nvPr/>
        </p:nvSpPr>
        <p:spPr bwMode="gray">
          <a:xfrm>
            <a:off x="276225" y="1255713"/>
            <a:ext cx="4656138" cy="483711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dist="172739" dir="3238358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8" name="Freeform 20" descr="1"/>
          <p:cNvSpPr>
            <a:spLocks/>
          </p:cNvSpPr>
          <p:nvPr/>
        </p:nvSpPr>
        <p:spPr bwMode="gray">
          <a:xfrm>
            <a:off x="1130300" y="1416050"/>
            <a:ext cx="2873375" cy="2182813"/>
          </a:xfrm>
          <a:custGeom>
            <a:avLst/>
            <a:gdLst/>
            <a:ahLst/>
            <a:cxnLst>
              <a:cxn ang="0">
                <a:pos x="905" y="1375"/>
              </a:cxn>
              <a:cxn ang="0">
                <a:pos x="1810" y="395"/>
              </a:cxn>
              <a:cxn ang="0">
                <a:pos x="876" y="24"/>
              </a:cxn>
              <a:cxn ang="0">
                <a:pos x="0" y="396"/>
              </a:cxn>
              <a:cxn ang="0">
                <a:pos x="905" y="1375"/>
              </a:cxn>
            </a:cxnLst>
            <a:rect l="0" t="0" r="r" b="b"/>
            <a:pathLst>
              <a:path w="1810" h="1375">
                <a:moveTo>
                  <a:pt x="905" y="1375"/>
                </a:moveTo>
                <a:lnTo>
                  <a:pt x="1810" y="395"/>
                </a:lnTo>
                <a:cubicBezTo>
                  <a:pt x="1612" y="176"/>
                  <a:pt x="1300" y="0"/>
                  <a:pt x="876" y="24"/>
                </a:cubicBezTo>
                <a:cubicBezTo>
                  <a:pt x="452" y="48"/>
                  <a:pt x="252" y="149"/>
                  <a:pt x="0" y="396"/>
                </a:cubicBezTo>
                <a:lnTo>
                  <a:pt x="905" y="1375"/>
                </a:lnTo>
                <a:close/>
              </a:path>
            </a:pathLst>
          </a:custGeom>
          <a:blipFill dpi="0" rotWithShape="1">
            <a:blip r:embed="rId2" cstate="email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9" name="Freeform 21" descr="2"/>
          <p:cNvSpPr>
            <a:spLocks/>
          </p:cNvSpPr>
          <p:nvPr/>
        </p:nvSpPr>
        <p:spPr bwMode="gray">
          <a:xfrm>
            <a:off x="376238" y="2147888"/>
            <a:ext cx="2103437" cy="3032125"/>
          </a:xfrm>
          <a:custGeom>
            <a:avLst/>
            <a:gdLst/>
            <a:ahLst/>
            <a:cxnLst>
              <a:cxn ang="0">
                <a:pos x="1325" y="960"/>
              </a:cxn>
              <a:cxn ang="0">
                <a:pos x="414" y="0"/>
              </a:cxn>
              <a:cxn ang="0">
                <a:pos x="27" y="1014"/>
              </a:cxn>
              <a:cxn ang="0">
                <a:pos x="402" y="1910"/>
              </a:cxn>
              <a:cxn ang="0">
                <a:pos x="1325" y="960"/>
              </a:cxn>
            </a:cxnLst>
            <a:rect l="0" t="0" r="r" b="b"/>
            <a:pathLst>
              <a:path w="1325" h="1910">
                <a:moveTo>
                  <a:pt x="1325" y="960"/>
                </a:moveTo>
                <a:lnTo>
                  <a:pt x="414" y="0"/>
                </a:lnTo>
                <a:cubicBezTo>
                  <a:pt x="238" y="162"/>
                  <a:pt x="0" y="570"/>
                  <a:pt x="27" y="1014"/>
                </a:cubicBezTo>
                <a:cubicBezTo>
                  <a:pt x="53" y="1458"/>
                  <a:pt x="233" y="1748"/>
                  <a:pt x="402" y="1910"/>
                </a:cubicBezTo>
                <a:lnTo>
                  <a:pt x="1325" y="960"/>
                </a:lnTo>
                <a:close/>
              </a:path>
            </a:pathLst>
          </a:custGeom>
          <a:blipFill dpi="0" rotWithShape="1">
            <a:blip r:embed="rId3" cstate="email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0" name="Freeform 22" descr="55282"/>
          <p:cNvSpPr>
            <a:spLocks/>
          </p:cNvSpPr>
          <p:nvPr/>
        </p:nvSpPr>
        <p:spPr bwMode="gray">
          <a:xfrm>
            <a:off x="1085850" y="3730625"/>
            <a:ext cx="2962275" cy="2219325"/>
          </a:xfrm>
          <a:custGeom>
            <a:avLst/>
            <a:gdLst/>
            <a:ahLst/>
            <a:cxnLst>
              <a:cxn ang="0">
                <a:pos x="927" y="0"/>
              </a:cxn>
              <a:cxn ang="0">
                <a:pos x="0" y="975"/>
              </a:cxn>
              <a:cxn ang="0">
                <a:pos x="996" y="1387"/>
              </a:cxn>
              <a:cxn ang="0">
                <a:pos x="1866" y="996"/>
              </a:cxn>
              <a:cxn ang="0">
                <a:pos x="927" y="0"/>
              </a:cxn>
            </a:cxnLst>
            <a:rect l="0" t="0" r="r" b="b"/>
            <a:pathLst>
              <a:path w="1866" h="1398">
                <a:moveTo>
                  <a:pt x="927" y="0"/>
                </a:moveTo>
                <a:lnTo>
                  <a:pt x="0" y="975"/>
                </a:lnTo>
                <a:cubicBezTo>
                  <a:pt x="203" y="1204"/>
                  <a:pt x="607" y="1398"/>
                  <a:pt x="996" y="1387"/>
                </a:cubicBezTo>
                <a:cubicBezTo>
                  <a:pt x="1385" y="1375"/>
                  <a:pt x="1707" y="1159"/>
                  <a:pt x="1866" y="996"/>
                </a:cubicBezTo>
                <a:lnTo>
                  <a:pt x="927" y="0"/>
                </a:lnTo>
                <a:close/>
              </a:path>
            </a:pathLst>
          </a:custGeom>
          <a:blipFill dpi="0" rotWithShape="1">
            <a:blip r:embed="rId4" cstate="email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1" name="Freeform 19" descr="4"/>
          <p:cNvSpPr>
            <a:spLocks/>
          </p:cNvSpPr>
          <p:nvPr/>
        </p:nvSpPr>
        <p:spPr bwMode="gray">
          <a:xfrm>
            <a:off x="2625725" y="2119313"/>
            <a:ext cx="2139950" cy="3116262"/>
          </a:xfrm>
          <a:custGeom>
            <a:avLst/>
            <a:gdLst/>
            <a:ahLst/>
            <a:cxnLst>
              <a:cxn ang="0">
                <a:pos x="951" y="1963"/>
              </a:cxn>
              <a:cxn ang="0">
                <a:pos x="1338" y="977"/>
              </a:cxn>
              <a:cxn ang="0">
                <a:pos x="905" y="0"/>
              </a:cxn>
              <a:cxn ang="0">
                <a:pos x="0" y="987"/>
              </a:cxn>
              <a:cxn ang="0">
                <a:pos x="951" y="1963"/>
              </a:cxn>
            </a:cxnLst>
            <a:rect l="0" t="0" r="r" b="b"/>
            <a:pathLst>
              <a:path w="1348" h="1963">
                <a:moveTo>
                  <a:pt x="951" y="1963"/>
                </a:moveTo>
                <a:cubicBezTo>
                  <a:pt x="1244" y="1689"/>
                  <a:pt x="1348" y="1323"/>
                  <a:pt x="1338" y="977"/>
                </a:cubicBezTo>
                <a:cubicBezTo>
                  <a:pt x="1329" y="629"/>
                  <a:pt x="1132" y="226"/>
                  <a:pt x="905" y="0"/>
                </a:cubicBezTo>
                <a:lnTo>
                  <a:pt x="0" y="987"/>
                </a:lnTo>
                <a:lnTo>
                  <a:pt x="951" y="1963"/>
                </a:lnTo>
                <a:close/>
              </a:path>
            </a:pathLst>
          </a:custGeom>
          <a:blipFill dpi="0" rotWithShape="1">
            <a:blip r:embed="rId5" cstate="email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2" name="Oval 23"/>
          <p:cNvSpPr>
            <a:spLocks noChangeArrowheads="1"/>
          </p:cNvSpPr>
          <p:nvPr/>
        </p:nvSpPr>
        <p:spPr bwMode="gray">
          <a:xfrm>
            <a:off x="1806575" y="2954338"/>
            <a:ext cx="1655763" cy="165576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981200" y="3505200"/>
            <a:ext cx="1308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19426B"/>
                </a:solidFill>
                <a:latin typeface="+mn-lt"/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762000"/>
            <a:ext cx="5715000" cy="1828800"/>
          </a:xfrm>
        </p:spPr>
        <p:txBody>
          <a:bodyPr/>
          <a:lstStyle>
            <a:lvl1pPr algn="r">
              <a:defRPr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</a:t>
            </a:r>
            <a:br>
              <a:rPr lang="en-US"/>
            </a:br>
            <a:r>
              <a:rPr lang="en-US"/>
              <a:t>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4343400" y="3178175"/>
            <a:ext cx="4572000" cy="381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486525"/>
            <a:ext cx="2133600" cy="16827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86525"/>
            <a:ext cx="2895600" cy="16827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86525"/>
            <a:ext cx="2133600" cy="16827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26056D76-3CFD-459F-A4AE-D8FC37A78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1241B7C-5CF8-4CB6-ACD0-D8A891BB1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FBBBD16-CC48-4152-995F-D5440CB89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718A65B-2BFA-4383-867F-0752D889E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571925E-CB12-4150-B04E-D2FE8A97D8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FA54934-C2CF-4062-BB3E-9E897AE86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53A0A73-7986-461F-B190-B0179970E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496071-1E2F-4925-B9B1-5728CD031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27BAADC-37E5-4015-BC80-F3983B398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6CC2854-349B-403D-9369-2D7A80A0B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7F250C1-8C9F-4F81-B9D8-F3481291D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76450" cy="6337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076950" cy="6337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A1AD3C4-59D8-4F53-923D-1D9823B3A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25CAA85-51C7-474B-92E0-D6D2E5A3F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41425"/>
            <a:ext cx="40386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2414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82E91DD-4E4B-48CA-81F9-97DC2667E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41425"/>
            <a:ext cx="40386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241425"/>
            <a:ext cx="40386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B17E586-BA24-488C-9EC4-60AA1B5D0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9F40A6B-1CC0-4AAA-AF5D-9C6ADD9AD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9BD95A0-D60B-45EC-A975-F35324202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895D4E2-FBF2-471B-822A-DF291D132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4F57CC0-BAAD-4C60-AE98-E49A6FE23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9704C34-E617-49B2-98F8-8371BFF45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FA0A7F5-54AF-43F0-8005-C533B083E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D845DA1-3010-4DE2-BF80-FD9A4A8B6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687AC22-4B26-4D4B-933A-3522AF21B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798513"/>
            <a:ext cx="9144000" cy="3127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white">
          <a:xfrm>
            <a:off x="0" y="0"/>
            <a:ext cx="9144000" cy="8366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414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381000" y="838200"/>
            <a:ext cx="5943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24600" y="6564313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19426B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24200" y="6553200"/>
            <a:ext cx="21336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19426B"/>
                </a:solidFill>
              </a:defRPr>
            </a:lvl1pPr>
          </a:lstStyle>
          <a:p>
            <a:pPr>
              <a:defRPr/>
            </a:pPr>
            <a:fld id="{E8800B3F-E2EC-4329-9507-2C285BB561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381000" y="1524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2057" name="Group 17"/>
          <p:cNvGrpSpPr>
            <a:grpSpLocks/>
          </p:cNvGrpSpPr>
          <p:nvPr/>
        </p:nvGrpSpPr>
        <p:grpSpPr bwMode="auto">
          <a:xfrm>
            <a:off x="7308850" y="188913"/>
            <a:ext cx="1665288" cy="1512887"/>
            <a:chOff x="4604" y="119"/>
            <a:chExt cx="1049" cy="953"/>
          </a:xfrm>
        </p:grpSpPr>
        <p:sp>
          <p:nvSpPr>
            <p:cNvPr id="1042" name="Oval 18"/>
            <p:cNvSpPr>
              <a:spLocks noChangeArrowheads="1"/>
            </p:cNvSpPr>
            <p:nvPr userDrawn="1"/>
          </p:nvSpPr>
          <p:spPr bwMode="gray">
            <a:xfrm>
              <a:off x="4921" y="845"/>
              <a:ext cx="732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 userDrawn="1"/>
          </p:nvSpPr>
          <p:spPr bwMode="gray">
            <a:xfrm>
              <a:off x="4604" y="119"/>
              <a:ext cx="932" cy="9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dist="63500" dir="2212194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4" name="Freeform 20" descr="4"/>
            <p:cNvSpPr>
              <a:spLocks/>
            </p:cNvSpPr>
            <p:nvPr userDrawn="1"/>
          </p:nvSpPr>
          <p:spPr bwMode="gray">
            <a:xfrm>
              <a:off x="5077" y="281"/>
              <a:ext cx="426" cy="588"/>
            </a:xfrm>
            <a:custGeom>
              <a:avLst/>
              <a:gdLst/>
              <a:ahLst/>
              <a:cxnLst>
                <a:cxn ang="0">
                  <a:pos x="951" y="1963"/>
                </a:cxn>
                <a:cxn ang="0">
                  <a:pos x="1338" y="977"/>
                </a:cxn>
                <a:cxn ang="0">
                  <a:pos x="905" y="0"/>
                </a:cxn>
                <a:cxn ang="0">
                  <a:pos x="0" y="987"/>
                </a:cxn>
                <a:cxn ang="0">
                  <a:pos x="951" y="1963"/>
                </a:cxn>
              </a:cxnLst>
              <a:rect l="0" t="0" r="r" b="b"/>
              <a:pathLst>
                <a:path w="1348" h="1963">
                  <a:moveTo>
                    <a:pt x="951" y="1963"/>
                  </a:moveTo>
                  <a:cubicBezTo>
                    <a:pt x="1244" y="1689"/>
                    <a:pt x="1348" y="1323"/>
                    <a:pt x="1338" y="977"/>
                  </a:cubicBezTo>
                  <a:cubicBezTo>
                    <a:pt x="1329" y="629"/>
                    <a:pt x="1132" y="226"/>
                    <a:pt x="905" y="0"/>
                  </a:cubicBezTo>
                  <a:lnTo>
                    <a:pt x="0" y="987"/>
                  </a:lnTo>
                  <a:lnTo>
                    <a:pt x="951" y="1963"/>
                  </a:lnTo>
                  <a:close/>
                </a:path>
              </a:pathLst>
            </a:custGeom>
            <a:blipFill dpi="0" rotWithShape="1">
              <a:blip r:embed="rId16" cstate="email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5" name="Freeform 21" descr="1"/>
            <p:cNvSpPr>
              <a:spLocks/>
            </p:cNvSpPr>
            <p:nvPr userDrawn="1"/>
          </p:nvSpPr>
          <p:spPr bwMode="gray">
            <a:xfrm>
              <a:off x="4779" y="144"/>
              <a:ext cx="572" cy="416"/>
            </a:xfrm>
            <a:custGeom>
              <a:avLst/>
              <a:gdLst/>
              <a:ahLst/>
              <a:cxnLst>
                <a:cxn ang="0">
                  <a:pos x="905" y="1388"/>
                </a:cxn>
                <a:cxn ang="0">
                  <a:pos x="1810" y="408"/>
                </a:cxn>
                <a:cxn ang="0">
                  <a:pos x="874" y="40"/>
                </a:cxn>
                <a:cxn ang="0">
                  <a:pos x="0" y="409"/>
                </a:cxn>
                <a:cxn ang="0">
                  <a:pos x="905" y="1388"/>
                </a:cxn>
              </a:cxnLst>
              <a:rect l="0" t="0" r="r" b="b"/>
              <a:pathLst>
                <a:path w="1810" h="1388">
                  <a:moveTo>
                    <a:pt x="905" y="1388"/>
                  </a:moveTo>
                  <a:lnTo>
                    <a:pt x="1810" y="408"/>
                  </a:lnTo>
                  <a:cubicBezTo>
                    <a:pt x="1612" y="189"/>
                    <a:pt x="1272" y="0"/>
                    <a:pt x="874" y="40"/>
                  </a:cubicBezTo>
                  <a:cubicBezTo>
                    <a:pt x="541" y="52"/>
                    <a:pt x="252" y="162"/>
                    <a:pt x="0" y="409"/>
                  </a:cubicBezTo>
                  <a:lnTo>
                    <a:pt x="905" y="1388"/>
                  </a:lnTo>
                  <a:close/>
                </a:path>
              </a:pathLst>
            </a:custGeom>
            <a:blipFill dpi="0" rotWithShape="1">
              <a:blip r:embed="rId17" cstate="email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6" name="Freeform 22" descr="2"/>
            <p:cNvSpPr>
              <a:spLocks/>
            </p:cNvSpPr>
            <p:nvPr userDrawn="1"/>
          </p:nvSpPr>
          <p:spPr bwMode="gray">
            <a:xfrm>
              <a:off x="4629" y="286"/>
              <a:ext cx="419" cy="572"/>
            </a:xfrm>
            <a:custGeom>
              <a:avLst/>
              <a:gdLst/>
              <a:ahLst/>
              <a:cxnLst>
                <a:cxn ang="0">
                  <a:pos x="1325" y="960"/>
                </a:cxn>
                <a:cxn ang="0">
                  <a:pos x="414" y="0"/>
                </a:cxn>
                <a:cxn ang="0">
                  <a:pos x="27" y="1014"/>
                </a:cxn>
                <a:cxn ang="0">
                  <a:pos x="402" y="1910"/>
                </a:cxn>
                <a:cxn ang="0">
                  <a:pos x="1325" y="960"/>
                </a:cxn>
              </a:cxnLst>
              <a:rect l="0" t="0" r="r" b="b"/>
              <a:pathLst>
                <a:path w="1325" h="1910">
                  <a:moveTo>
                    <a:pt x="1325" y="960"/>
                  </a:moveTo>
                  <a:lnTo>
                    <a:pt x="414" y="0"/>
                  </a:lnTo>
                  <a:cubicBezTo>
                    <a:pt x="238" y="162"/>
                    <a:pt x="0" y="570"/>
                    <a:pt x="27" y="1014"/>
                  </a:cubicBezTo>
                  <a:cubicBezTo>
                    <a:pt x="53" y="1458"/>
                    <a:pt x="233" y="1748"/>
                    <a:pt x="402" y="1910"/>
                  </a:cubicBezTo>
                  <a:lnTo>
                    <a:pt x="1325" y="960"/>
                  </a:lnTo>
                  <a:close/>
                </a:path>
              </a:pathLst>
            </a:custGeom>
            <a:blipFill dpi="0" rotWithShape="1">
              <a:blip r:embed="rId18" cstate="email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7" name="Freeform 23" descr="55282"/>
            <p:cNvSpPr>
              <a:spLocks/>
            </p:cNvSpPr>
            <p:nvPr userDrawn="1"/>
          </p:nvSpPr>
          <p:spPr bwMode="gray">
            <a:xfrm>
              <a:off x="4770" y="585"/>
              <a:ext cx="590" cy="418"/>
            </a:xfrm>
            <a:custGeom>
              <a:avLst/>
              <a:gdLst/>
              <a:ahLst/>
              <a:cxnLst>
                <a:cxn ang="0">
                  <a:pos x="927" y="0"/>
                </a:cxn>
                <a:cxn ang="0">
                  <a:pos x="0" y="975"/>
                </a:cxn>
                <a:cxn ang="0">
                  <a:pos x="996" y="1387"/>
                </a:cxn>
                <a:cxn ang="0">
                  <a:pos x="1866" y="996"/>
                </a:cxn>
                <a:cxn ang="0">
                  <a:pos x="927" y="0"/>
                </a:cxn>
              </a:cxnLst>
              <a:rect l="0" t="0" r="r" b="b"/>
              <a:pathLst>
                <a:path w="1866" h="1398">
                  <a:moveTo>
                    <a:pt x="927" y="0"/>
                  </a:moveTo>
                  <a:lnTo>
                    <a:pt x="0" y="975"/>
                  </a:lnTo>
                  <a:cubicBezTo>
                    <a:pt x="203" y="1204"/>
                    <a:pt x="607" y="1398"/>
                    <a:pt x="996" y="1387"/>
                  </a:cubicBezTo>
                  <a:cubicBezTo>
                    <a:pt x="1385" y="1375"/>
                    <a:pt x="1707" y="1159"/>
                    <a:pt x="1866" y="996"/>
                  </a:cubicBezTo>
                  <a:lnTo>
                    <a:pt x="927" y="0"/>
                  </a:lnTo>
                  <a:close/>
                </a:path>
              </a:pathLst>
            </a:custGeom>
            <a:blipFill dpi="0" rotWithShape="1">
              <a:blip r:embed="rId19" cstate="email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 userDrawn="1"/>
          </p:nvSpPr>
          <p:spPr bwMode="gray">
            <a:xfrm>
              <a:off x="4914" y="438"/>
              <a:ext cx="329" cy="31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58;&#1072;&#1082;&#1089;&#1086;&#1085;&#1086;&#1084;&#1080;&#1103;%20&#1041;&#1083;&#1091;&#1084;&#1072;.doc" TargetMode="External"/><Relationship Id="rId2" Type="http://schemas.openxmlformats.org/officeDocument/2006/relationships/hyperlink" Target="&#1059;&#1088;&#1086;&#1074;&#1085;&#1080;%20&#1091;&#1089;&#1074;&#1086;&#1077;&#1085;&#1080;&#1103;%20&#1087;&#1086;%20&#1041;&#1077;&#1089;&#1087;&#1072;&#1083;&#1100;&#1082;&#1086;.doc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&#1058;&#1072;&#1082;&#1089;&#1086;&#1085;&#1086;&#1084;&#1080;&#1103;%20&#1087;&#1086;%20&#1058;&#1086;&#1083;&#1083;&#1080;&#1085;&#1075;&#1077;&#1088;&#1086;&#1074;&#1086;&#1081;.dot" TargetMode="External"/><Relationship Id="rId4" Type="http://schemas.openxmlformats.org/officeDocument/2006/relationships/hyperlink" Target="&#1050;&#1086;&#1085;&#1089;&#1090;&#1088;&#1091;&#1082;&#1090;&#1086;&#1088;%20&#1079;&#1072;&#1076;&#1072;&#1095;.doc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0" y="2071688"/>
            <a:ext cx="5572125" cy="9001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err="1" smtClean="0"/>
              <a:t>Целеполагание</a:t>
            </a:r>
            <a:endParaRPr lang="ru-RU" sz="4000" dirty="0" smtClean="0"/>
          </a:p>
        </p:txBody>
      </p:sp>
      <p:sp>
        <p:nvSpPr>
          <p:cNvPr id="28675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786313" y="3000375"/>
            <a:ext cx="4214812" cy="714375"/>
          </a:xfrm>
        </p:spPr>
        <p:txBody>
          <a:bodyPr/>
          <a:lstStyle/>
          <a:p>
            <a:pPr eaLnBrk="1" hangingPunct="1"/>
            <a:r>
              <a:rPr lang="ru-RU" sz="3200" b="1" smtClean="0"/>
              <a:t>Цель</a:t>
            </a:r>
          </a:p>
        </p:txBody>
      </p:sp>
      <p:pic>
        <p:nvPicPr>
          <p:cNvPr id="28676" name="Содержимое 5" descr="4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00250" y="3143250"/>
            <a:ext cx="1214438" cy="1246188"/>
          </a:xfrm>
        </p:spPr>
      </p:pic>
      <p:sp>
        <p:nvSpPr>
          <p:cNvPr id="8" name="Подзаголовок 4"/>
          <p:cNvSpPr txBox="1">
            <a:spLocks/>
          </p:cNvSpPr>
          <p:nvPr/>
        </p:nvSpPr>
        <p:spPr bwMode="white">
          <a:xfrm>
            <a:off x="4143375" y="4500563"/>
            <a:ext cx="4857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b="1" i="1" kern="0" dirty="0" err="1">
                <a:solidFill>
                  <a:schemeClr val="bg1"/>
                </a:solidFill>
                <a:latin typeface="+mn-lt"/>
              </a:rPr>
              <a:t>Пуденкова</a:t>
            </a:r>
            <a:r>
              <a:rPr lang="ru-RU" b="1" i="1" kern="0" dirty="0">
                <a:solidFill>
                  <a:schemeClr val="bg1"/>
                </a:solidFill>
                <a:latin typeface="+mn-lt"/>
              </a:rPr>
              <a:t> Е.А., методист </a:t>
            </a:r>
          </a:p>
          <a:p>
            <a:pPr algn="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b="1" i="1" kern="0" dirty="0">
                <a:solidFill>
                  <a:schemeClr val="bg1"/>
                </a:solidFill>
                <a:latin typeface="+mn-lt"/>
              </a:rPr>
              <a:t>по физике ПОИПКРО</a:t>
            </a:r>
          </a:p>
          <a:p>
            <a:pPr algn="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b="1" i="1" kern="0" dirty="0">
                <a:solidFill>
                  <a:schemeClr val="bg1"/>
                </a:solidFill>
                <a:latin typeface="+mn-lt"/>
              </a:rPr>
              <a:t>Ele-pudenkova@yandex.ru</a:t>
            </a:r>
            <a:endParaRPr lang="ru-RU" b="1" i="1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8678" name="Рисунок 8" descr="i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80300" y="142875"/>
            <a:ext cx="14493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Формулировка целей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r>
              <a:rPr lang="ru-RU" smtClean="0"/>
              <a:t>Систему целей обучения необходимо описать через действия, адекватные учебному материалу и уровням его усвоения.</a:t>
            </a:r>
          </a:p>
          <a:p>
            <a:r>
              <a:rPr lang="ru-RU" smtClean="0"/>
              <a:t>Хорошая формулировка цели должна сообщать о том, что </a:t>
            </a:r>
            <a:r>
              <a:rPr lang="ru-RU" i="1" smtClean="0"/>
              <a:t>сможет делать обучаемый, описать результат исполнения соответствующих действий. </a:t>
            </a:r>
          </a:p>
          <a:p>
            <a:r>
              <a:rPr lang="ru-RU" i="1" smtClean="0"/>
              <a:t>Т.е. формулировка цели должна описывать желаемые действия обучаемых.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Глаголы целеполагания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описывающие </a:t>
            </a:r>
            <a:r>
              <a:rPr lang="ru-RU" i="1" smtClean="0"/>
              <a:t>состояние:</a:t>
            </a:r>
          </a:p>
          <a:p>
            <a:r>
              <a:rPr lang="ru-RU" smtClean="0"/>
              <a:t>знать</a:t>
            </a:r>
          </a:p>
          <a:p>
            <a:r>
              <a:rPr lang="ru-RU" smtClean="0"/>
              <a:t>понимать</a:t>
            </a:r>
          </a:p>
          <a:p>
            <a:r>
              <a:rPr lang="ru-RU" smtClean="0"/>
              <a:t>уметь</a:t>
            </a:r>
          </a:p>
          <a:p>
            <a:r>
              <a:rPr lang="ru-RU" smtClean="0"/>
              <a:t>обладать</a:t>
            </a:r>
          </a:p>
          <a:p>
            <a:r>
              <a:rPr lang="ru-RU" smtClean="0"/>
              <a:t>ценить</a:t>
            </a:r>
          </a:p>
          <a:p>
            <a:r>
              <a:rPr lang="ru-RU" smtClean="0"/>
              <a:t>ознакомиться</a:t>
            </a:r>
          </a:p>
          <a:p>
            <a:r>
              <a:rPr lang="ru-RU" smtClean="0"/>
              <a:t>чувствовать</a:t>
            </a:r>
          </a:p>
          <a:p>
            <a:endParaRPr lang="ru-RU" smtClean="0"/>
          </a:p>
        </p:txBody>
      </p:sp>
      <p:sp>
        <p:nvSpPr>
          <p:cNvPr id="3891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495800" cy="5248275"/>
          </a:xfrm>
        </p:spPr>
        <p:txBody>
          <a:bodyPr/>
          <a:lstStyle/>
          <a:p>
            <a:r>
              <a:rPr lang="ru-RU" smtClean="0"/>
              <a:t>описывающие </a:t>
            </a:r>
            <a:r>
              <a:rPr lang="ru-RU" i="1" smtClean="0"/>
              <a:t>исполнение:</a:t>
            </a:r>
          </a:p>
          <a:p>
            <a:r>
              <a:rPr lang="ru-RU" smtClean="0"/>
              <a:t>выполнить</a:t>
            </a:r>
          </a:p>
          <a:p>
            <a:r>
              <a:rPr lang="ru-RU" smtClean="0"/>
              <a:t>написать</a:t>
            </a:r>
          </a:p>
          <a:p>
            <a:r>
              <a:rPr lang="ru-RU" smtClean="0"/>
              <a:t>перечислить</a:t>
            </a:r>
          </a:p>
          <a:p>
            <a:r>
              <a:rPr lang="ru-RU" smtClean="0"/>
              <a:t>выделить</a:t>
            </a:r>
          </a:p>
          <a:p>
            <a:r>
              <a:rPr lang="ru-RU" smtClean="0"/>
              <a:t>продемонстриро-вать</a:t>
            </a:r>
          </a:p>
          <a:p>
            <a:r>
              <a:rPr lang="ru-RU" smtClean="0"/>
              <a:t>указать</a:t>
            </a:r>
          </a:p>
          <a:p>
            <a:r>
              <a:rPr lang="ru-RU" smtClean="0"/>
              <a:t>выбрать</a:t>
            </a:r>
          </a:p>
          <a:p>
            <a:r>
              <a:rPr lang="ru-RU" smtClean="0"/>
              <a:t>соотнести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Целеполагание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pPr eaLnBrk="1" hangingPunct="1"/>
            <a:r>
              <a:rPr lang="en-US" smtClean="0"/>
              <a:t>1) </a:t>
            </a:r>
            <a:r>
              <a:rPr lang="ru-RU" smtClean="0"/>
              <a:t>Целеполагание</a:t>
            </a:r>
            <a:r>
              <a:rPr lang="en-US" smtClean="0"/>
              <a:t> - </a:t>
            </a:r>
            <a:r>
              <a:rPr lang="ru-RU" smtClean="0"/>
              <a:t>англ</a:t>
            </a:r>
            <a:r>
              <a:rPr lang="en-US" smtClean="0"/>
              <a:t>. realization of goal/aim; </a:t>
            </a:r>
            <a:r>
              <a:rPr lang="ru-RU" smtClean="0"/>
              <a:t>нем</a:t>
            </a:r>
            <a:r>
              <a:rPr lang="en-US" smtClean="0"/>
              <a:t>. </a:t>
            </a:r>
            <a:r>
              <a:rPr lang="ru-RU" smtClean="0"/>
              <a:t>Zielverfolgung -Смыслообразующее содержание практики, состоящее в формировании цели как субъективно-идеального образа  желаемого (целеформирование) и воплощении ее в объективно-реальном результате деятельности (целереализации).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Целеполагание</a:t>
            </a: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pPr eaLnBrk="1" hangingPunct="1"/>
            <a:r>
              <a:rPr lang="ru-RU" smtClean="0"/>
              <a:t>2)</a:t>
            </a:r>
            <a:r>
              <a:rPr lang="ru-RU" i="1" smtClean="0"/>
              <a:t> Целеполагание </a:t>
            </a:r>
            <a:r>
              <a:rPr lang="ru-RU" smtClean="0"/>
              <a:t>- процесс  формирования и выдвижения целей индивидуальным или совокупным субъектом; начинается на уровне потребностей, переходит уровень мотивов и определяется в цели. </a:t>
            </a:r>
          </a:p>
          <a:p>
            <a:pPr eaLnBrk="1" hangingPunct="1"/>
            <a:r>
              <a:rPr lang="ru-RU" smtClean="0"/>
              <a:t>Цель образуется при встрече </a:t>
            </a:r>
            <a:r>
              <a:rPr lang="ru-RU" i="1" smtClean="0"/>
              <a:t>мотива  </a:t>
            </a:r>
            <a:r>
              <a:rPr lang="ru-RU" smtClean="0"/>
              <a:t>(как осознанного стремления к удовлетворению потребностей) со средствами, т. е. ресурсами, условиями, возможностями.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Целеполагание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686800" cy="5418137"/>
          </a:xfrm>
        </p:spPr>
        <p:txBody>
          <a:bodyPr/>
          <a:lstStyle/>
          <a:p>
            <a:r>
              <a:rPr lang="ru-RU" i="1" smtClean="0"/>
              <a:t>Целеполагание</a:t>
            </a:r>
            <a:r>
              <a:rPr lang="ru-RU" smtClean="0"/>
              <a:t> – процесс формирования цели, процесс ее развертывания.</a:t>
            </a:r>
          </a:p>
          <a:p>
            <a:pPr>
              <a:buFont typeface="Wingdings" pitchFamily="2" charset="2"/>
              <a:buNone/>
            </a:pPr>
            <a:r>
              <a:rPr lang="ru-RU" i="1" smtClean="0"/>
              <a:t>   Алгоритм целеполагания:</a:t>
            </a:r>
          </a:p>
          <a:p>
            <a:r>
              <a:rPr lang="ru-RU" smtClean="0"/>
              <a:t>Анализ обстановки – учет нормативных документов (стандарта).</a:t>
            </a:r>
          </a:p>
          <a:p>
            <a:r>
              <a:rPr lang="ru-RU" smtClean="0"/>
              <a:t>Выяснение имеющихся ресурсов, сил и возможностей.</a:t>
            </a:r>
          </a:p>
          <a:p>
            <a:r>
              <a:rPr lang="ru-RU" smtClean="0"/>
              <a:t>Формулировка цели.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Этапы:</a:t>
            </a:r>
          </a:p>
          <a:p>
            <a:r>
              <a:rPr lang="ru-RU" smtClean="0"/>
              <a:t>Определение – формулирование -постановка цели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Постановка цели</a:t>
            </a: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3 фазы:</a:t>
            </a:r>
          </a:p>
          <a:p>
            <a:r>
              <a:rPr lang="ru-RU" smtClean="0"/>
              <a:t>Нахождение целей: </a:t>
            </a:r>
            <a:r>
              <a:rPr lang="ru-RU" i="1" smtClean="0"/>
              <a:t>Чего Я хочу? </a:t>
            </a:r>
            <a:r>
              <a:rPr lang="ru-RU" smtClean="0"/>
              <a:t>(цели должны быть ясными)</a:t>
            </a:r>
          </a:p>
          <a:p>
            <a:r>
              <a:rPr lang="ru-RU" smtClean="0"/>
              <a:t>Ситуационный анализ: </a:t>
            </a:r>
            <a:r>
              <a:rPr lang="ru-RU" i="1" smtClean="0"/>
              <a:t>Что Я могу? </a:t>
            </a:r>
            <a:r>
              <a:rPr lang="ru-RU" smtClean="0"/>
              <a:t>(регистрация ресурсов)</a:t>
            </a:r>
          </a:p>
          <a:p>
            <a:r>
              <a:rPr lang="ru-RU" smtClean="0"/>
              <a:t>Формулировка целей: </a:t>
            </a:r>
            <a:r>
              <a:rPr lang="ru-RU" i="1" smtClean="0"/>
              <a:t>К чему Я приступаю?</a:t>
            </a:r>
            <a:r>
              <a:rPr lang="ru-RU" smtClean="0"/>
              <a:t> (конкретные практические цели с четкими результатами и сроками)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 и задача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543925" cy="5248275"/>
          </a:xfrm>
        </p:spPr>
        <p:txBody>
          <a:bodyPr/>
          <a:lstStyle/>
          <a:p>
            <a:pPr eaLnBrk="1" hangingPunct="1"/>
            <a:r>
              <a:rPr lang="ru-RU" smtClean="0"/>
              <a:t>Цель — отвечает на вопрос «Чего нужно достигнуть?», </a:t>
            </a:r>
          </a:p>
          <a:p>
            <a:pPr eaLnBrk="1" hangingPunct="1"/>
            <a:r>
              <a:rPr lang="ru-RU" smtClean="0"/>
              <a:t>а </a:t>
            </a:r>
            <a:r>
              <a:rPr lang="ru-RU" i="1" smtClean="0"/>
              <a:t>задача</a:t>
            </a:r>
            <a:r>
              <a:rPr lang="ru-RU" smtClean="0"/>
              <a:t> — на вопрос «Какими действиями этого можно достигнуть?».</a:t>
            </a:r>
          </a:p>
          <a:p>
            <a:pPr eaLnBrk="1" hangingPunct="1"/>
            <a:r>
              <a:rPr lang="ru-RU" smtClean="0"/>
              <a:t>По сути учебные цели представляются системой учебных задач.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Действия</a:t>
            </a:r>
          </a:p>
        </p:txBody>
      </p:sp>
      <p:sp>
        <p:nvSpPr>
          <p:cNvPr id="45059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0" smtClean="0"/>
              <a:t>1. Определяем, что д.б в результате обучения на уроке у ученика (какое новообразование):</a:t>
            </a:r>
          </a:p>
          <a:p>
            <a:r>
              <a:rPr lang="ru-RU" b="0" i="1" smtClean="0"/>
              <a:t>Знание </a:t>
            </a:r>
            <a:r>
              <a:rPr lang="ru-RU" b="0" smtClean="0"/>
              <a:t>(представление и/или понятие)</a:t>
            </a:r>
          </a:p>
          <a:p>
            <a:r>
              <a:rPr lang="ru-RU" b="0" i="1" smtClean="0"/>
              <a:t>Умение</a:t>
            </a:r>
            <a:r>
              <a:rPr lang="ru-RU" b="0" smtClean="0"/>
              <a:t> (общее и/или предметное)</a:t>
            </a:r>
          </a:p>
          <a:p>
            <a:r>
              <a:rPr lang="ru-RU" b="0" i="1" smtClean="0"/>
              <a:t>Отношение </a:t>
            </a:r>
            <a:r>
              <a:rPr lang="ru-RU" b="0" smtClean="0"/>
              <a:t>(воспитание)</a:t>
            </a:r>
          </a:p>
          <a:p>
            <a:pPr>
              <a:buFont typeface="Wingdings" pitchFamily="2" charset="2"/>
              <a:buNone/>
            </a:pPr>
            <a:r>
              <a:rPr lang="ru-RU" b="0" smtClean="0"/>
              <a:t>2. Выясняем уровень усвоения (базовый, повышенный, углубленный)</a:t>
            </a:r>
          </a:p>
          <a:p>
            <a:pPr>
              <a:buFont typeface="Wingdings" pitchFamily="2" charset="2"/>
              <a:buNone/>
            </a:pPr>
            <a:r>
              <a:rPr lang="ru-RU" b="0" smtClean="0"/>
              <a:t>3. Изучаем стандарт (планируемые результаты)</a:t>
            </a:r>
          </a:p>
          <a:p>
            <a:pPr>
              <a:buFont typeface="Wingdings" pitchFamily="2" charset="2"/>
              <a:buNone/>
            </a:pPr>
            <a:r>
              <a:rPr lang="ru-RU" b="0" smtClean="0"/>
              <a:t>4. Формулируем конкретные цели/задачи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Таксономии целей</a:t>
            </a:r>
          </a:p>
        </p:txBody>
      </p:sp>
      <p:sp>
        <p:nvSpPr>
          <p:cNvPr id="46083" name="Содержимое 9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r>
              <a:rPr lang="ru-RU" smtClean="0">
                <a:hlinkClick r:id="rId2" action="ppaction://hlinkfile"/>
              </a:rPr>
              <a:t>Таксономия Беспалько</a:t>
            </a:r>
            <a:endParaRPr lang="ru-RU" smtClean="0"/>
          </a:p>
          <a:p>
            <a:r>
              <a:rPr lang="ru-RU" smtClean="0">
                <a:hlinkClick r:id="rId3" action="ppaction://hlinkfile"/>
              </a:rPr>
              <a:t>Таксономия Блума</a:t>
            </a:r>
            <a:r>
              <a:rPr lang="ru-RU" smtClean="0"/>
              <a:t>                     </a:t>
            </a:r>
            <a:r>
              <a:rPr lang="ru-RU" smtClean="0">
                <a:hlinkClick r:id="rId4" action="ppaction://hlinkfile"/>
              </a:rPr>
              <a:t>(Конструктор задач)</a:t>
            </a:r>
            <a:endParaRPr lang="ru-RU" smtClean="0"/>
          </a:p>
          <a:p>
            <a:r>
              <a:rPr lang="ru-RU" smtClean="0">
                <a:hlinkClick r:id="rId5" action="ppaction://hlinkfile"/>
              </a:rPr>
              <a:t>Таксономия Д. Толлингеровой</a:t>
            </a:r>
            <a:endParaRPr lang="ru-RU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Уровни усвоения деятельности по Беспалько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47107" name="Рисунок 5" descr="P331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1143000"/>
            <a:ext cx="829786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такое Цель?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0" y="1241425"/>
            <a:ext cx="9144000" cy="5616575"/>
          </a:xfrm>
        </p:spPr>
        <p:txBody>
          <a:bodyPr/>
          <a:lstStyle/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 – образ желаемого результата</a:t>
            </a:r>
          </a:p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 - идеальное, мысленное предвосхищение результата деятельности </a:t>
            </a:r>
            <a:r>
              <a:rPr lang="ru-RU" sz="1800" smtClean="0"/>
              <a:t>(</a:t>
            </a:r>
            <a:r>
              <a:rPr lang="ru-RU" sz="1800" i="1" smtClean="0"/>
              <a:t>Энциклопедический словарь</a:t>
            </a:r>
            <a:r>
              <a:rPr lang="ru-RU" sz="1800" smtClean="0"/>
              <a:t>)</a:t>
            </a:r>
          </a:p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 — идеальный или реальный </a:t>
            </a:r>
            <a:r>
              <a:rPr lang="ru-RU" i="1" smtClean="0"/>
              <a:t>предмет </a:t>
            </a:r>
            <a:r>
              <a:rPr lang="ru-RU" smtClean="0"/>
              <a:t>сознательного или бессознательного стремления субъекта; финальный </a:t>
            </a:r>
            <a:r>
              <a:rPr lang="ru-RU" i="1" smtClean="0"/>
              <a:t>результат, </a:t>
            </a:r>
            <a:r>
              <a:rPr lang="ru-RU" smtClean="0"/>
              <a:t>на который преднамеренно направлен процесс</a:t>
            </a:r>
            <a:endParaRPr lang="ru-RU" baseline="30000" smtClean="0"/>
          </a:p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 - предвосхищение в сознании </a:t>
            </a:r>
            <a:r>
              <a:rPr lang="ru-RU" i="1" smtClean="0"/>
              <a:t>результата</a:t>
            </a:r>
            <a:r>
              <a:rPr lang="ru-RU" smtClean="0"/>
              <a:t>, на достижение которого направлены действия </a:t>
            </a:r>
            <a:r>
              <a:rPr lang="ru-RU" sz="1800" i="1" smtClean="0"/>
              <a:t>(Философский словарь)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763000" cy="563563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ru-RU" smtClean="0"/>
              <a:t>Процесс усвоения деятельности</a:t>
            </a:r>
            <a:br>
              <a:rPr lang="ru-RU" smtClean="0"/>
            </a:br>
            <a:endParaRPr lang="ru-RU" smtClean="0"/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48132" name="Рисунок 5" descr="Процесс усвоеия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5275" y="1019175"/>
            <a:ext cx="7281863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Познавательная деятельность</a:t>
            </a:r>
          </a:p>
        </p:txBody>
      </p:sp>
      <p:pic>
        <p:nvPicPr>
          <p:cNvPr id="49155" name="Содержимое 6" descr="Gjpyfdfn ltzn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41275" y="1785938"/>
            <a:ext cx="9224963" cy="398145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Обратная связь</a:t>
            </a:r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858250" cy="5105400"/>
          </a:xfrm>
        </p:spPr>
        <p:txBody>
          <a:bodyPr/>
          <a:lstStyle/>
          <a:p>
            <a:pPr eaLnBrk="1" hangingPunct="1"/>
            <a:r>
              <a:rPr lang="ru-RU" sz="2000" b="0" smtClean="0"/>
              <a:t>Учебный процесс организуется не ради получения правильных ответов от учащихся, а для обучения их тем познавательным действиям, которые ведут к этим ответам. Следовательно, контролировать надо содержание формируемых действий.</a:t>
            </a:r>
          </a:p>
          <a:p>
            <a:pPr eaLnBrk="1" hangingPunct="1"/>
            <a:r>
              <a:rPr lang="ru-RU" sz="2000" b="0" smtClean="0"/>
              <a:t>Обратная связь должна нести следующую информацию: </a:t>
            </a:r>
          </a:p>
          <a:p>
            <a:pPr eaLnBrk="1" hangingPunct="1"/>
            <a:r>
              <a:rPr lang="ru-RU" sz="2000" b="0" smtClean="0"/>
              <a:t>выполняет ли обучаемый намеченное действие, </a:t>
            </a:r>
          </a:p>
          <a:p>
            <a:pPr eaLnBrk="1" hangingPunct="1"/>
            <a:r>
              <a:rPr lang="ru-RU" sz="2000" b="0" smtClean="0"/>
              <a:t>правильно ли его выполняет; </a:t>
            </a:r>
          </a:p>
          <a:p>
            <a:pPr eaLnBrk="1" hangingPunct="1"/>
            <a:r>
              <a:rPr lang="ru-RU" sz="2000" b="0" smtClean="0"/>
              <a:t>соответствует ли форма действия данному этапу усвоения; </a:t>
            </a:r>
          </a:p>
          <a:p>
            <a:pPr eaLnBrk="1" hangingPunct="1"/>
            <a:r>
              <a:rPr lang="ru-RU" sz="2000" b="0" smtClean="0"/>
              <a:t>формируется ли действие с должной мерой обобщения, освоения (автоматизированности, быстроты выполнения и др.) и т.д. </a:t>
            </a:r>
          </a:p>
          <a:p>
            <a:pPr eaLnBrk="1" hangingPunct="1"/>
            <a:r>
              <a:rPr lang="ru-RU" sz="2000" b="0" smtClean="0"/>
              <a:t>Возможны</a:t>
            </a:r>
            <a:r>
              <a:rPr lang="ru-RU" sz="2400" b="0" smtClean="0"/>
              <a:t> </a:t>
            </a:r>
            <a:r>
              <a:rPr lang="ru-RU" sz="2000" b="0" smtClean="0"/>
              <a:t>два способа управления учебной деятельностью учащегося: разомкнутое(отсроченное) или замкнутое (немедленное) управление.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7772400" cy="1108075"/>
          </a:xfrm>
        </p:spPr>
        <p:txBody>
          <a:bodyPr/>
          <a:lstStyle/>
          <a:p>
            <a:r>
              <a:rPr lang="ru-RU" smtClean="0"/>
              <a:t>Анализ и конструирование  урока  (Щуркова Н.Е.)</a:t>
            </a:r>
          </a:p>
        </p:txBody>
      </p:sp>
      <p:sp>
        <p:nvSpPr>
          <p:cNvPr id="512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85750" y="1143000"/>
            <a:ext cx="8858250" cy="5373688"/>
          </a:xfrm>
        </p:spPr>
        <p:txBody>
          <a:bodyPr/>
          <a:lstStyle/>
          <a:p>
            <a:r>
              <a:rPr lang="ru-RU" sz="2000" i="1" smtClean="0"/>
              <a:t>Содержание урока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Качество содержания урока – знания и мире, умения взаимодействовать с миром, отношения к миру – измеряется меркой </a:t>
            </a:r>
            <a:r>
              <a:rPr lang="ru-RU" sz="2000" i="1" smtClean="0"/>
              <a:t>«жизни»: </a:t>
            </a:r>
            <a:r>
              <a:rPr lang="ru-RU" sz="2000" b="0" smtClean="0"/>
              <a:t>насколько жизнь присутствует на уроке как предмет изучения и осмысления. Анализировать и оценивать данный блок – значит оценивать меру возвышения учебного материала до уровня закономерности жизни. </a:t>
            </a:r>
          </a:p>
          <a:p>
            <a:r>
              <a:rPr lang="ru-RU" sz="2000" i="1" smtClean="0"/>
              <a:t>Организация деятельности</a:t>
            </a:r>
          </a:p>
          <a:p>
            <a:pPr>
              <a:buFont typeface="Wingdings" pitchFamily="2" charset="2"/>
              <a:buNone/>
            </a:pPr>
            <a:r>
              <a:rPr lang="ru-RU" sz="2000" b="0" i="1" smtClean="0"/>
              <a:t>    </a:t>
            </a:r>
            <a:r>
              <a:rPr lang="ru-RU" sz="2000" b="0" smtClean="0"/>
              <a:t>Качество организации деятельности измеряется критерием </a:t>
            </a:r>
            <a:r>
              <a:rPr lang="ru-RU" sz="2000" i="1" smtClean="0"/>
              <a:t>«истины»</a:t>
            </a:r>
            <a:r>
              <a:rPr lang="ru-RU" sz="2000" smtClean="0"/>
              <a:t>: </a:t>
            </a:r>
            <a:r>
              <a:rPr lang="ru-RU" sz="2000" b="0" smtClean="0"/>
              <a:t>в какой мере присутствует на уроке истина как объект поиска? В какой мере истина задает необходимость действий? В какой мере формируются умения взаимодействовать с истиной?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Анализировать и оценивать данный блок – значит выявлять и оценивать меру активности всех учащихся в поисках истины и меру возможности каждым ребенком проявить свой индивидуальный вариант активного освоения и усвоения истины.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7772400" cy="963613"/>
          </a:xfrm>
        </p:spPr>
        <p:txBody>
          <a:bodyPr/>
          <a:lstStyle/>
          <a:p>
            <a:r>
              <a:rPr lang="ru-RU" smtClean="0"/>
              <a:t>Продолжение</a:t>
            </a:r>
          </a:p>
        </p:txBody>
      </p:sp>
      <p:sp>
        <p:nvSpPr>
          <p:cNvPr id="522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85750" y="1071563"/>
            <a:ext cx="8858250" cy="5300662"/>
          </a:xfrm>
        </p:spPr>
        <p:txBody>
          <a:bodyPr/>
          <a:lstStyle/>
          <a:p>
            <a:r>
              <a:rPr lang="ru-RU" sz="2000" i="1" smtClean="0"/>
              <a:t>Взаимоотношения на уроке</a:t>
            </a:r>
          </a:p>
          <a:p>
            <a:pPr>
              <a:buFont typeface="Wingdings" pitchFamily="2" charset="2"/>
              <a:buNone/>
            </a:pPr>
            <a:r>
              <a:rPr lang="ru-RU" sz="2000" i="1" smtClean="0"/>
              <a:t>    </a:t>
            </a:r>
            <a:r>
              <a:rPr lang="ru-RU" sz="2000" b="0" smtClean="0"/>
              <a:t>Качество протекающих на уроке взаимоотношений между людьми измеряется критерием </a:t>
            </a:r>
            <a:r>
              <a:rPr lang="ru-RU" sz="2000" i="1" smtClean="0"/>
              <a:t>«человека»</a:t>
            </a:r>
            <a:r>
              <a:rPr lang="ru-RU" sz="2000" smtClean="0"/>
              <a:t>: </a:t>
            </a:r>
            <a:r>
              <a:rPr lang="ru-RU" sz="2000" b="0" smtClean="0"/>
              <a:t>какова мера уважения к человеку, присутствующему на уроке? К человеку, вступающему во взаимодействие с другим человеком? К человеку, опосредованно находящемуся в контексте урочной работы группы? К человеку, которым является каждый присутствующий?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	Профессиональное внимание педагога направляется по следующим основным векторам: «учитель – ученик», «ученик – учитель», «ученик – ученик».		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	Анализировать и оценивать данный блок – значит определить меру соответствия этическому образцу современного культурного уровня реально протекающих отношений между людьми.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	Три блока, три критерия и ряд методических положений, соответствующих критериям оценки, - ядро анализа урока.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42910" y="2500306"/>
            <a:ext cx="8059065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Per </a:t>
            </a:r>
            <a:r>
              <a:rPr lang="en-US" sz="4800" b="1" i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aspera</a:t>
            </a:r>
            <a:r>
              <a:rPr lang="en-US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ad </a:t>
            </a:r>
            <a:r>
              <a:rPr lang="en-US" sz="4800" b="1" i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astra</a:t>
            </a:r>
            <a:endParaRPr lang="en-US" sz="4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Через тернии к звездам!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686800" cy="5275262"/>
          </a:xfrm>
        </p:spPr>
        <p:txBody>
          <a:bodyPr/>
          <a:lstStyle/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 – это описание поведения, которое должен продемонстрировать обучаемый, чтобы подтвердить свою компетентность в изучаемом вопросе.</a:t>
            </a:r>
          </a:p>
          <a:p>
            <a:pPr eaLnBrk="1" hangingPunct="1"/>
            <a:r>
              <a:rPr lang="ru-RU" smtClean="0"/>
              <a:t>Цель описывает ожидаемый результат, а не сам учебный процесс.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Требования к цели</a:t>
            </a:r>
            <a:endParaRPr lang="en-US" sz="3600" smtClean="0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srgbClr val="19426B"/>
              </a:solidFill>
            </a:endParaRPr>
          </a:p>
        </p:txBody>
      </p:sp>
      <p:sp>
        <p:nvSpPr>
          <p:cNvPr id="67588" name="AutoShape 4"/>
          <p:cNvSpPr>
            <a:spLocks noChangeArrowheads="1"/>
          </p:cNvSpPr>
          <p:nvPr/>
        </p:nvSpPr>
        <p:spPr bwMode="ltGray">
          <a:xfrm rot="5400000">
            <a:off x="-2422526" y="16271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ltGray">
          <a:xfrm rot="5400000" flipH="1">
            <a:off x="-2034381" y="2045494"/>
            <a:ext cx="4032250" cy="39639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BBE0E3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gray">
          <a:xfrm>
            <a:off x="1822450" y="5251450"/>
            <a:ext cx="4419600" cy="508000"/>
          </a:xfrm>
          <a:prstGeom prst="roundRect">
            <a:avLst>
              <a:gd name="adj" fmla="val 50000"/>
            </a:avLst>
          </a:prstGeom>
          <a:solidFill>
            <a:srgbClr val="E3841B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3200" b="1" i="1">
                <a:solidFill>
                  <a:srgbClr val="19426B"/>
                </a:solidFill>
              </a:rPr>
              <a:t>побудительна</a:t>
            </a:r>
            <a:endParaRPr lang="en-US" sz="3200" b="1" i="1">
              <a:solidFill>
                <a:srgbClr val="19426B"/>
              </a:solidFill>
            </a:endParaRPr>
          </a:p>
        </p:txBody>
      </p:sp>
      <p:sp>
        <p:nvSpPr>
          <p:cNvPr id="67591" name="AutoShape 7"/>
          <p:cNvSpPr>
            <a:spLocks noChangeArrowheads="1"/>
          </p:cNvSpPr>
          <p:nvPr/>
        </p:nvSpPr>
        <p:spPr bwMode="gray">
          <a:xfrm>
            <a:off x="2317750" y="4424363"/>
            <a:ext cx="5183188" cy="50800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3200" b="1" i="1" dirty="0">
                <a:solidFill>
                  <a:srgbClr val="19426B"/>
                </a:solidFill>
              </a:rPr>
              <a:t>определена во времени</a:t>
            </a:r>
            <a:endParaRPr lang="en-US" sz="3200" b="1" i="1" dirty="0">
              <a:solidFill>
                <a:srgbClr val="19426B"/>
              </a:solidFill>
            </a:endParaRPr>
          </a:p>
        </p:txBody>
      </p:sp>
      <p:sp>
        <p:nvSpPr>
          <p:cNvPr id="67592" name="AutoShape 8"/>
          <p:cNvSpPr>
            <a:spLocks noChangeArrowheads="1"/>
          </p:cNvSpPr>
          <p:nvPr/>
        </p:nvSpPr>
        <p:spPr bwMode="gray">
          <a:xfrm>
            <a:off x="2268538" y="3573463"/>
            <a:ext cx="4419600" cy="50800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3200" b="1" dirty="0">
                <a:solidFill>
                  <a:srgbClr val="19426B"/>
                </a:solidFill>
              </a:rPr>
              <a:t>       </a:t>
            </a:r>
            <a:r>
              <a:rPr lang="ru-RU" sz="3200" b="1" i="1" dirty="0">
                <a:solidFill>
                  <a:srgbClr val="19426B"/>
                </a:solidFill>
              </a:rPr>
              <a:t>реалистична</a:t>
            </a:r>
            <a:endParaRPr lang="en-US" sz="3200" b="1" i="1" dirty="0">
              <a:solidFill>
                <a:srgbClr val="19426B"/>
              </a:solidFill>
            </a:endParaRPr>
          </a:p>
        </p:txBody>
      </p:sp>
      <p:sp>
        <p:nvSpPr>
          <p:cNvPr id="31753" name="AutoShape 9"/>
          <p:cNvSpPr>
            <a:spLocks noChangeArrowheads="1"/>
          </p:cNvSpPr>
          <p:nvPr/>
        </p:nvSpPr>
        <p:spPr bwMode="gray">
          <a:xfrm>
            <a:off x="2286000" y="2743200"/>
            <a:ext cx="4419600" cy="508000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3200" b="1" i="1">
                <a:solidFill>
                  <a:srgbClr val="19426B"/>
                </a:solidFill>
              </a:rPr>
              <a:t>диагностична</a:t>
            </a:r>
            <a:endParaRPr lang="en-US" sz="3200" b="1" i="1">
              <a:solidFill>
                <a:srgbClr val="19426B"/>
              </a:solidFill>
            </a:endParaRPr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gray">
          <a:xfrm>
            <a:off x="1765300" y="1973263"/>
            <a:ext cx="4419600" cy="5080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3200" b="1" i="1">
                <a:solidFill>
                  <a:srgbClr val="19426B"/>
                </a:solidFill>
              </a:rPr>
              <a:t>конкретна</a:t>
            </a:r>
          </a:p>
        </p:txBody>
      </p:sp>
      <p:grpSp>
        <p:nvGrpSpPr>
          <p:cNvPr id="31755" name="Group 11"/>
          <p:cNvGrpSpPr>
            <a:grpSpLocks/>
          </p:cNvGrpSpPr>
          <p:nvPr/>
        </p:nvGrpSpPr>
        <p:grpSpPr bwMode="auto">
          <a:xfrm>
            <a:off x="1447800" y="2062163"/>
            <a:ext cx="381000" cy="381000"/>
            <a:chOff x="2078" y="1680"/>
            <a:chExt cx="1615" cy="1615"/>
          </a:xfrm>
        </p:grpSpPr>
        <p:sp>
          <p:nvSpPr>
            <p:cNvPr id="31786" name="Oval 1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87" name="Oval 1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598" name="Oval 14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89" name="Oval 1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00" name="Oval 16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91" name="Oval 1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grpSp>
        <p:nvGrpSpPr>
          <p:cNvPr id="31756" name="Group 18"/>
          <p:cNvGrpSpPr>
            <a:grpSpLocks/>
          </p:cNvGrpSpPr>
          <p:nvPr/>
        </p:nvGrpSpPr>
        <p:grpSpPr bwMode="auto">
          <a:xfrm>
            <a:off x="1981200" y="2849563"/>
            <a:ext cx="381000" cy="381000"/>
            <a:chOff x="2078" y="1680"/>
            <a:chExt cx="1615" cy="1615"/>
          </a:xfrm>
        </p:grpSpPr>
        <p:sp>
          <p:nvSpPr>
            <p:cNvPr id="31780" name="Oval 1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81" name="Oval 2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05" name="Oval 21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83" name="Oval 2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07" name="Oval 23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85" name="Oval 2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grpSp>
        <p:nvGrpSpPr>
          <p:cNvPr id="31757" name="Group 25"/>
          <p:cNvGrpSpPr>
            <a:grpSpLocks/>
          </p:cNvGrpSpPr>
          <p:nvPr/>
        </p:nvGrpSpPr>
        <p:grpSpPr bwMode="auto">
          <a:xfrm>
            <a:off x="2124075" y="3644900"/>
            <a:ext cx="360363" cy="381000"/>
            <a:chOff x="2078" y="1680"/>
            <a:chExt cx="1615" cy="1615"/>
          </a:xfrm>
        </p:grpSpPr>
        <p:sp>
          <p:nvSpPr>
            <p:cNvPr id="31774" name="Oval 2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75" name="Oval 2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12" name="Oval 28"/>
            <p:cNvSpPr>
              <a:spLocks noChangeArrowheads="1"/>
            </p:cNvSpPr>
            <p:nvPr/>
          </p:nvSpPr>
          <p:spPr bwMode="gray">
            <a:xfrm>
              <a:off x="2256" y="1855"/>
              <a:ext cx="1259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77" name="Oval 2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14" name="Oval 30"/>
            <p:cNvSpPr>
              <a:spLocks noChangeArrowheads="1"/>
            </p:cNvSpPr>
            <p:nvPr/>
          </p:nvSpPr>
          <p:spPr bwMode="gray">
            <a:xfrm>
              <a:off x="2334" y="193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79" name="Oval 3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grpSp>
        <p:nvGrpSpPr>
          <p:cNvPr id="31758" name="Group 32"/>
          <p:cNvGrpSpPr>
            <a:grpSpLocks/>
          </p:cNvGrpSpPr>
          <p:nvPr/>
        </p:nvGrpSpPr>
        <p:grpSpPr bwMode="auto">
          <a:xfrm>
            <a:off x="1981200" y="4525963"/>
            <a:ext cx="381000" cy="381000"/>
            <a:chOff x="2078" y="1680"/>
            <a:chExt cx="1615" cy="1615"/>
          </a:xfrm>
        </p:grpSpPr>
        <p:sp>
          <p:nvSpPr>
            <p:cNvPr id="31768" name="Oval 3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69" name="Oval 3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19" name="Oval 3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71" name="Oval 3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21" name="Oval 3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73" name="Oval 3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grpSp>
        <p:nvGrpSpPr>
          <p:cNvPr id="31759" name="Group 39"/>
          <p:cNvGrpSpPr>
            <a:grpSpLocks/>
          </p:cNvGrpSpPr>
          <p:nvPr/>
        </p:nvGrpSpPr>
        <p:grpSpPr bwMode="auto">
          <a:xfrm>
            <a:off x="1524000" y="5300663"/>
            <a:ext cx="355600" cy="381000"/>
            <a:chOff x="2078" y="1680"/>
            <a:chExt cx="1615" cy="1615"/>
          </a:xfrm>
        </p:grpSpPr>
        <p:sp>
          <p:nvSpPr>
            <p:cNvPr id="31762" name="Oval 4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63" name="Oval 4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26" name="Oval 42"/>
            <p:cNvSpPr>
              <a:spLocks noChangeArrowheads="1"/>
            </p:cNvSpPr>
            <p:nvPr/>
          </p:nvSpPr>
          <p:spPr bwMode="gray">
            <a:xfrm>
              <a:off x="2251" y="1855"/>
              <a:ext cx="1262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65" name="Oval 4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28" name="Oval 44"/>
            <p:cNvSpPr>
              <a:spLocks noChangeArrowheads="1"/>
            </p:cNvSpPr>
            <p:nvPr/>
          </p:nvSpPr>
          <p:spPr bwMode="gray">
            <a:xfrm>
              <a:off x="2338" y="193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31767" name="Oval 4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sp>
        <p:nvSpPr>
          <p:cNvPr id="31760" name="WordArt 47"/>
          <p:cNvSpPr>
            <a:spLocks noChangeArrowheads="1" noChangeShapeType="1" noTextEdit="1"/>
          </p:cNvSpPr>
          <p:nvPr/>
        </p:nvSpPr>
        <p:spPr bwMode="auto">
          <a:xfrm rot="5400000">
            <a:off x="-650081" y="3721894"/>
            <a:ext cx="2657475" cy="64293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Цель</a:t>
            </a:r>
          </a:p>
        </p:txBody>
      </p:sp>
      <p:pic>
        <p:nvPicPr>
          <p:cNvPr id="31761" name="Рисунок 54" descr="goal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13500" y="0"/>
            <a:ext cx="2730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Иерархия целей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Цели образования в обществе</a:t>
            </a:r>
          </a:p>
          <a:p>
            <a:r>
              <a:rPr lang="ru-RU" smtClean="0"/>
              <a:t>Цели образования, реализуемые на различных этапах системы непрерывного образования</a:t>
            </a:r>
          </a:p>
          <a:p>
            <a:r>
              <a:rPr lang="ru-RU" smtClean="0"/>
              <a:t>Цели образования, реализуемые в учебном процессе конкретного ОУ</a:t>
            </a:r>
          </a:p>
          <a:p>
            <a:r>
              <a:rPr lang="ru-RU" smtClean="0"/>
              <a:t>Цели образования, реализуемые через учебный предмет и деятельность учителя (и ученика)</a:t>
            </a:r>
          </a:p>
          <a:p>
            <a:r>
              <a:rPr lang="ru-RU" smtClean="0"/>
              <a:t>Образовательные и личностно значимые цели учителя и ученика на уроке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Критерии SMART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285750" y="1214438"/>
            <a:ext cx="8858250" cy="5060950"/>
          </a:xfrm>
        </p:spPr>
        <p:txBody>
          <a:bodyPr/>
          <a:lstStyle/>
          <a:p>
            <a:pPr eaLnBrk="1" hangingPunct="1"/>
            <a:r>
              <a:rPr lang="ru-RU" smtClean="0"/>
              <a:t>Specific — конкретная, определённая. </a:t>
            </a:r>
          </a:p>
          <a:p>
            <a:pPr eaLnBrk="1" hangingPunct="1"/>
            <a:r>
              <a:rPr lang="ru-RU" smtClean="0"/>
              <a:t>Measurable — измеримая. </a:t>
            </a:r>
          </a:p>
          <a:p>
            <a:pPr eaLnBrk="1" hangingPunct="1"/>
            <a:r>
              <a:rPr lang="ru-RU" smtClean="0"/>
              <a:t>Achievable — достижимая, выполнимая для конкретного исполнителя. Цель должна соответствовать возможностям исполнителя. </a:t>
            </a:r>
          </a:p>
          <a:p>
            <a:pPr eaLnBrk="1" hangingPunct="1"/>
            <a:r>
              <a:rPr lang="ru-RU" smtClean="0"/>
              <a:t>Relevant — соответствующая контексту. Достижение цели должно быть обеспечено ресурсами (реальная). </a:t>
            </a:r>
          </a:p>
          <a:p>
            <a:pPr eaLnBrk="1" hangingPunct="1"/>
            <a:r>
              <a:rPr lang="ru-RU" smtClean="0"/>
              <a:t>Timed/Time-bounded — Привязанная к точке/интервалу времени. Нет привязки — нет цели (есть мечты).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Практикум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41425"/>
            <a:ext cx="8786812" cy="52482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Типичные способы постановки целей: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dirty="0" smtClean="0"/>
              <a:t>Определение целей через изучаемое содержание.</a:t>
            </a:r>
            <a:r>
              <a:rPr lang="ru-RU" i="1" dirty="0" smtClean="0"/>
              <a:t>                                     </a:t>
            </a:r>
            <a:r>
              <a:rPr lang="ru-RU" b="0" i="1" dirty="0" smtClean="0"/>
              <a:t>Например: «изучить явление электромагнитной индукции», «изучить содержание параграфа №…»</a:t>
            </a:r>
            <a:endParaRPr lang="ru-RU" b="0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dirty="0" smtClean="0"/>
              <a:t>Определение целей через деятельность учителя.                   </a:t>
            </a:r>
            <a:r>
              <a:rPr lang="ru-RU" b="0" i="1" dirty="0" smtClean="0"/>
              <a:t>Например: «познакомить учащихся с принципом действия ДВС», «объяснить 2-й закон Ньютона»</a:t>
            </a: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ru-RU" b="0" dirty="0" smtClean="0"/>
              <a:t> </a:t>
            </a: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ru-RU" i="1" dirty="0" smtClean="0"/>
              <a:t>    </a:t>
            </a:r>
          </a:p>
          <a:p>
            <a:pPr marL="514350" indent="-514350">
              <a:buFont typeface="Wingdings" pitchFamily="2" charset="2"/>
              <a:buNone/>
              <a:defRPr/>
            </a:pPr>
            <a:endParaRPr lang="ru-RU" i="1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i="1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i="1" dirty="0" smtClean="0"/>
              <a:t> </a:t>
            </a:r>
            <a:endParaRPr lang="ru-RU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Практикум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929687" cy="5418137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</a:pPr>
            <a:r>
              <a:rPr lang="ru-RU" smtClean="0">
                <a:solidFill>
                  <a:srgbClr val="92D050"/>
                </a:solidFill>
              </a:rPr>
              <a:t>3. </a:t>
            </a:r>
            <a:r>
              <a:rPr lang="ru-RU" smtClean="0"/>
              <a:t>Постановка целей через внутренние процессы интеллектуального, эмоционального, личностного развития учащихся.                        </a:t>
            </a:r>
            <a:r>
              <a:rPr lang="ru-RU" b="0" i="1" smtClean="0"/>
              <a:t>Например; «формировать познавательный интерес»,«формировать умение анализи-ровать наблюдаемые явления», «развивать умение выразительного чтения».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smtClean="0">
                <a:solidFill>
                  <a:srgbClr val="92D050"/>
                </a:solidFill>
              </a:rPr>
              <a:t>4.  </a:t>
            </a:r>
            <a:r>
              <a:rPr lang="ru-RU" smtClean="0"/>
              <a:t>Постановка целей через учебную деятельность учащихся (процесс) </a:t>
            </a:r>
            <a:r>
              <a:rPr lang="ru-RU" b="0" i="1" smtClean="0"/>
              <a:t>Например: «решение задач на ЗСЭ», «исследование клеточной структуры растений», «выполнение упражнений…»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Технологичная постановка цели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187950"/>
          </a:xfrm>
        </p:spPr>
        <p:txBody>
          <a:bodyPr/>
          <a:lstStyle/>
          <a:p>
            <a:r>
              <a:rPr lang="ru-RU" smtClean="0"/>
              <a:t>Постановка цели через результаты обучения, выраженные в действиях учащихся </a:t>
            </a:r>
            <a:r>
              <a:rPr lang="ru-RU" b="0" i="1" smtClean="0"/>
              <a:t>(причем таких, которые учитель или другой эксперт могут надежно опознать).</a:t>
            </a:r>
          </a:p>
          <a:p>
            <a:r>
              <a:rPr lang="ru-RU" i="1" smtClean="0"/>
              <a:t>Проблемы. </a:t>
            </a:r>
            <a:r>
              <a:rPr lang="ru-RU" smtClean="0"/>
              <a:t>Что есть результат обучения? </a:t>
            </a:r>
            <a:r>
              <a:rPr lang="ru-RU" b="0" i="1" smtClean="0"/>
              <a:t>Новообразования ученика, сдвиг в развитии, который находит отражение в процессе его деятельности.</a:t>
            </a:r>
          </a:p>
          <a:p>
            <a:r>
              <a:rPr lang="ru-RU" smtClean="0"/>
              <a:t>Каким способом перевести результаты обучения на язык действий?</a:t>
            </a:r>
          </a:p>
          <a:p>
            <a:pPr>
              <a:buFont typeface="Wingdings" pitchFamily="2" charset="2"/>
              <a:buNone/>
            </a:pPr>
            <a:r>
              <a:rPr lang="ru-RU" b="0" i="1" smtClean="0"/>
              <a:t>   Таксономии целей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db2004123l">
  <a:themeElements>
    <a:clrScheme name="cdb2004123l 2">
      <a:dk1>
        <a:srgbClr val="19426B"/>
      </a:dk1>
      <a:lt1>
        <a:srgbClr val="FFFFFF"/>
      </a:lt1>
      <a:dk2>
        <a:srgbClr val="008080"/>
      </a:dk2>
      <a:lt2>
        <a:srgbClr val="B2B2B2"/>
      </a:lt2>
      <a:accent1>
        <a:srgbClr val="35C9C2"/>
      </a:accent1>
      <a:accent2>
        <a:srgbClr val="398AC7"/>
      </a:accent2>
      <a:accent3>
        <a:srgbClr val="FFFFFF"/>
      </a:accent3>
      <a:accent4>
        <a:srgbClr val="14375A"/>
      </a:accent4>
      <a:accent5>
        <a:srgbClr val="AEE1DD"/>
      </a:accent5>
      <a:accent6>
        <a:srgbClr val="337DB4"/>
      </a:accent6>
      <a:hlink>
        <a:srgbClr val="8BBC00"/>
      </a:hlink>
      <a:folHlink>
        <a:srgbClr val="6D50CA"/>
      </a:folHlink>
    </a:clrScheme>
    <a:fontScheme name="cdb2004123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23l 1">
        <a:dk1>
          <a:srgbClr val="000000"/>
        </a:dk1>
        <a:lt1>
          <a:srgbClr val="FFFFFF"/>
        </a:lt1>
        <a:dk2>
          <a:srgbClr val="1640B6"/>
        </a:dk2>
        <a:lt2>
          <a:srgbClr val="B2B2B2"/>
        </a:lt2>
        <a:accent1>
          <a:srgbClr val="48BDEC"/>
        </a:accent1>
        <a:accent2>
          <a:srgbClr val="E68402"/>
        </a:accent2>
        <a:accent3>
          <a:srgbClr val="FFFFFF"/>
        </a:accent3>
        <a:accent4>
          <a:srgbClr val="000000"/>
        </a:accent4>
        <a:accent5>
          <a:srgbClr val="B1DBF4"/>
        </a:accent5>
        <a:accent6>
          <a:srgbClr val="D07702"/>
        </a:accent6>
        <a:hlink>
          <a:srgbClr val="339966"/>
        </a:hlink>
        <a:folHlink>
          <a:srgbClr val="7E8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3l 2">
        <a:dk1>
          <a:srgbClr val="19426B"/>
        </a:dk1>
        <a:lt1>
          <a:srgbClr val="FFFFFF"/>
        </a:lt1>
        <a:dk2>
          <a:srgbClr val="008080"/>
        </a:dk2>
        <a:lt2>
          <a:srgbClr val="B2B2B2"/>
        </a:lt2>
        <a:accent1>
          <a:srgbClr val="35C9C2"/>
        </a:accent1>
        <a:accent2>
          <a:srgbClr val="398AC7"/>
        </a:accent2>
        <a:accent3>
          <a:srgbClr val="FFFFFF"/>
        </a:accent3>
        <a:accent4>
          <a:srgbClr val="14375A"/>
        </a:accent4>
        <a:accent5>
          <a:srgbClr val="AEE1DD"/>
        </a:accent5>
        <a:accent6>
          <a:srgbClr val="337DB4"/>
        </a:accent6>
        <a:hlink>
          <a:srgbClr val="8BBC00"/>
        </a:hlink>
        <a:folHlink>
          <a:srgbClr val="6D50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3l 3">
        <a:dk1>
          <a:srgbClr val="25095D"/>
        </a:dk1>
        <a:lt1>
          <a:srgbClr val="FFFFFF"/>
        </a:lt1>
        <a:dk2>
          <a:srgbClr val="235752"/>
        </a:dk2>
        <a:lt2>
          <a:srgbClr val="B2B2B2"/>
        </a:lt2>
        <a:accent1>
          <a:srgbClr val="DAAF34"/>
        </a:accent1>
        <a:accent2>
          <a:srgbClr val="6F9A3C"/>
        </a:accent2>
        <a:accent3>
          <a:srgbClr val="FFFFFF"/>
        </a:accent3>
        <a:accent4>
          <a:srgbClr val="1E064E"/>
        </a:accent4>
        <a:accent5>
          <a:srgbClr val="EAD4AE"/>
        </a:accent5>
        <a:accent6>
          <a:srgbClr val="648B35"/>
        </a:accent6>
        <a:hlink>
          <a:srgbClr val="8DAED9"/>
        </a:hlink>
        <a:folHlink>
          <a:srgbClr val="A8C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876</Words>
  <Application>Microsoft Office PowerPoint</Application>
  <PresentationFormat>Экран (4:3)</PresentationFormat>
  <Paragraphs>133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Verdana</vt:lpstr>
      <vt:lpstr>Wingdings</vt:lpstr>
      <vt:lpstr>Оформление по умолчанию</vt:lpstr>
      <vt:lpstr>cdb2004123l</vt:lpstr>
      <vt:lpstr>Целеполагание</vt:lpstr>
      <vt:lpstr>Что такое Цель?</vt:lpstr>
      <vt:lpstr>Цель</vt:lpstr>
      <vt:lpstr>Требования к цели</vt:lpstr>
      <vt:lpstr>Иерархия целей</vt:lpstr>
      <vt:lpstr>Критерии SMART</vt:lpstr>
      <vt:lpstr>Практикум</vt:lpstr>
      <vt:lpstr>Практикум</vt:lpstr>
      <vt:lpstr>Технологичная постановка цели</vt:lpstr>
      <vt:lpstr>Формулировка целей</vt:lpstr>
      <vt:lpstr>Глаголы целеполагания</vt:lpstr>
      <vt:lpstr>Целеполагание</vt:lpstr>
      <vt:lpstr>Целеполагание</vt:lpstr>
      <vt:lpstr>Целеполагание</vt:lpstr>
      <vt:lpstr>Постановка цели</vt:lpstr>
      <vt:lpstr>Цель и задача</vt:lpstr>
      <vt:lpstr>Действия</vt:lpstr>
      <vt:lpstr>Таксономии целей</vt:lpstr>
      <vt:lpstr> Уровни усвоения деятельности по Беспалько </vt:lpstr>
      <vt:lpstr> Процесс усвоения деятельности </vt:lpstr>
      <vt:lpstr>Познавательная деятельность</vt:lpstr>
      <vt:lpstr>Обратная связь</vt:lpstr>
      <vt:lpstr>Анализ и конструирование  урока  (Щуркова Н.Е.)</vt:lpstr>
      <vt:lpstr>Продолжение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58</cp:revision>
  <dcterms:created xsi:type="dcterms:W3CDTF">2011-04-02T11:00:29Z</dcterms:created>
  <dcterms:modified xsi:type="dcterms:W3CDTF">2011-04-03T21:46:58Z</dcterms:modified>
</cp:coreProperties>
</file>