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44"/>
  </p:notesMasterIdLst>
  <p:sldIdLst>
    <p:sldId id="260" r:id="rId3"/>
    <p:sldId id="288" r:id="rId4"/>
    <p:sldId id="287" r:id="rId5"/>
    <p:sldId id="289" r:id="rId6"/>
    <p:sldId id="285" r:id="rId7"/>
    <p:sldId id="286" r:id="rId8"/>
    <p:sldId id="262" r:id="rId9"/>
    <p:sldId id="266" r:id="rId10"/>
    <p:sldId id="259" r:id="rId11"/>
    <p:sldId id="261" r:id="rId12"/>
    <p:sldId id="272" r:id="rId13"/>
    <p:sldId id="298" r:id="rId14"/>
    <p:sldId id="271" r:id="rId15"/>
    <p:sldId id="273" r:id="rId16"/>
    <p:sldId id="274" r:id="rId17"/>
    <p:sldId id="277" r:id="rId18"/>
    <p:sldId id="278" r:id="rId19"/>
    <p:sldId id="264" r:id="rId20"/>
    <p:sldId id="265" r:id="rId21"/>
    <p:sldId id="275" r:id="rId22"/>
    <p:sldId id="276" r:id="rId23"/>
    <p:sldId id="263" r:id="rId24"/>
    <p:sldId id="280" r:id="rId25"/>
    <p:sldId id="279" r:id="rId26"/>
    <p:sldId id="267" r:id="rId27"/>
    <p:sldId id="270" r:id="rId28"/>
    <p:sldId id="268" r:id="rId29"/>
    <p:sldId id="269" r:id="rId30"/>
    <p:sldId id="283" r:id="rId31"/>
    <p:sldId id="281" r:id="rId32"/>
    <p:sldId id="282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84" r:id="rId42"/>
    <p:sldId id="257" r:id="rId4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84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microsoft.com/office/2006/relationships/legacyDocTextInfo" Target="legacyDocTextInfo.bin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DA4832E-CF32-47F9-A279-40491028F849}" type="datetimeFigureOut">
              <a:rPr lang="ru-RU"/>
              <a:pPr>
                <a:defRPr/>
              </a:pPr>
              <a:t>30.09.2011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02CC491-1E1E-44C6-AD44-928E6DED6C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93187" name="Slide Number Placeholder 3"/>
          <p:cNvSpPr txBox="1">
            <a:spLocks noGrp="1"/>
          </p:cNvSpPr>
          <p:nvPr/>
        </p:nvSpPr>
        <p:spPr bwMode="auto">
          <a:xfrm>
            <a:off x="3884613" y="86868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FEBDE2B-DF1A-4BA7-B12D-66D95E8D100F}" type="slidenum">
              <a:rPr lang="en-US" sz="1200">
                <a:latin typeface="Calibri" pitchFamily="34" charset="0"/>
              </a:rPr>
              <a:pPr algn="r"/>
              <a:t>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66893F-15F8-4CC8-849E-136D894FDC0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776B0B-D295-4B3D-8F46-B2EC3E89F38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493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F57472F-0D4D-4559-9ED7-FCCC8BC178D4}" type="slidenum">
              <a:rPr lang="ru-RU" sz="1200"/>
              <a:pPr algn="r"/>
              <a:t>32</a:t>
            </a:fld>
            <a:endParaRPr 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0B67B1D-96D3-4D60-8996-84B5657E1C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5AAC236-168D-4A08-B07C-79F6D432E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564A5FE-0948-4CBC-846D-80E8B3673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4"/>
          <p:cNvSpPr>
            <a:spLocks noChangeArrowheads="1"/>
          </p:cNvSpPr>
          <p:nvPr/>
        </p:nvSpPr>
        <p:spPr bwMode="auto">
          <a:xfrm>
            <a:off x="0" y="3527425"/>
            <a:ext cx="9144000" cy="33575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5" name="Oval 25"/>
          <p:cNvSpPr>
            <a:spLocks noChangeArrowheads="1"/>
          </p:cNvSpPr>
          <p:nvPr/>
        </p:nvSpPr>
        <p:spPr bwMode="ltGray">
          <a:xfrm>
            <a:off x="1258888" y="4508500"/>
            <a:ext cx="4248150" cy="180022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gray">
          <a:xfrm>
            <a:off x="0" y="3141663"/>
            <a:ext cx="9144000" cy="431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7" name="Oval 18"/>
          <p:cNvSpPr>
            <a:spLocks noChangeArrowheads="1"/>
          </p:cNvSpPr>
          <p:nvPr/>
        </p:nvSpPr>
        <p:spPr bwMode="gray">
          <a:xfrm>
            <a:off x="276225" y="1255713"/>
            <a:ext cx="4656138" cy="483711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dist="172739" dir="3238358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8" name="Freeform 20" descr="1"/>
          <p:cNvSpPr>
            <a:spLocks/>
          </p:cNvSpPr>
          <p:nvPr/>
        </p:nvSpPr>
        <p:spPr bwMode="gray">
          <a:xfrm>
            <a:off x="1130300" y="1416050"/>
            <a:ext cx="2873375" cy="2182813"/>
          </a:xfrm>
          <a:custGeom>
            <a:avLst/>
            <a:gdLst/>
            <a:ahLst/>
            <a:cxnLst>
              <a:cxn ang="0">
                <a:pos x="905" y="1375"/>
              </a:cxn>
              <a:cxn ang="0">
                <a:pos x="1810" y="395"/>
              </a:cxn>
              <a:cxn ang="0">
                <a:pos x="876" y="24"/>
              </a:cxn>
              <a:cxn ang="0">
                <a:pos x="0" y="396"/>
              </a:cxn>
              <a:cxn ang="0">
                <a:pos x="905" y="1375"/>
              </a:cxn>
            </a:cxnLst>
            <a:rect l="0" t="0" r="r" b="b"/>
            <a:pathLst>
              <a:path w="1810" h="1375">
                <a:moveTo>
                  <a:pt x="905" y="1375"/>
                </a:moveTo>
                <a:lnTo>
                  <a:pt x="1810" y="395"/>
                </a:lnTo>
                <a:cubicBezTo>
                  <a:pt x="1612" y="176"/>
                  <a:pt x="1300" y="0"/>
                  <a:pt x="876" y="24"/>
                </a:cubicBezTo>
                <a:cubicBezTo>
                  <a:pt x="452" y="48"/>
                  <a:pt x="252" y="149"/>
                  <a:pt x="0" y="396"/>
                </a:cubicBezTo>
                <a:lnTo>
                  <a:pt x="905" y="1375"/>
                </a:lnTo>
                <a:close/>
              </a:path>
            </a:pathLst>
          </a:custGeom>
          <a:blipFill dpi="0" rotWithShape="1">
            <a:blip r:embed="rId2" cstate="email"/>
            <a:srcRect/>
            <a:stretch>
              <a:fillRect/>
            </a:stretch>
          </a:blipFill>
          <a:ln w="76200" cmpd="sng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9" name="Freeform 21" descr="2"/>
          <p:cNvSpPr>
            <a:spLocks/>
          </p:cNvSpPr>
          <p:nvPr/>
        </p:nvSpPr>
        <p:spPr bwMode="gray">
          <a:xfrm>
            <a:off x="376238" y="2147888"/>
            <a:ext cx="2103437" cy="3032125"/>
          </a:xfrm>
          <a:custGeom>
            <a:avLst/>
            <a:gdLst/>
            <a:ahLst/>
            <a:cxnLst>
              <a:cxn ang="0">
                <a:pos x="1325" y="960"/>
              </a:cxn>
              <a:cxn ang="0">
                <a:pos x="414" y="0"/>
              </a:cxn>
              <a:cxn ang="0">
                <a:pos x="27" y="1014"/>
              </a:cxn>
              <a:cxn ang="0">
                <a:pos x="402" y="1910"/>
              </a:cxn>
              <a:cxn ang="0">
                <a:pos x="1325" y="960"/>
              </a:cxn>
            </a:cxnLst>
            <a:rect l="0" t="0" r="r" b="b"/>
            <a:pathLst>
              <a:path w="1325" h="1910">
                <a:moveTo>
                  <a:pt x="1325" y="960"/>
                </a:moveTo>
                <a:lnTo>
                  <a:pt x="414" y="0"/>
                </a:lnTo>
                <a:cubicBezTo>
                  <a:pt x="238" y="162"/>
                  <a:pt x="0" y="570"/>
                  <a:pt x="27" y="1014"/>
                </a:cubicBezTo>
                <a:cubicBezTo>
                  <a:pt x="53" y="1458"/>
                  <a:pt x="233" y="1748"/>
                  <a:pt x="402" y="1910"/>
                </a:cubicBezTo>
                <a:lnTo>
                  <a:pt x="1325" y="960"/>
                </a:lnTo>
                <a:close/>
              </a:path>
            </a:pathLst>
          </a:custGeom>
          <a:blipFill dpi="0" rotWithShape="1">
            <a:blip r:embed="rId3" cstate="email"/>
            <a:srcRect/>
            <a:stretch>
              <a:fillRect/>
            </a:stretch>
          </a:blipFill>
          <a:ln w="76200" cmpd="sng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10" name="Freeform 22" descr="55282"/>
          <p:cNvSpPr>
            <a:spLocks/>
          </p:cNvSpPr>
          <p:nvPr/>
        </p:nvSpPr>
        <p:spPr bwMode="gray">
          <a:xfrm>
            <a:off x="1085850" y="3730625"/>
            <a:ext cx="2962275" cy="2219325"/>
          </a:xfrm>
          <a:custGeom>
            <a:avLst/>
            <a:gdLst/>
            <a:ahLst/>
            <a:cxnLst>
              <a:cxn ang="0">
                <a:pos x="927" y="0"/>
              </a:cxn>
              <a:cxn ang="0">
                <a:pos x="0" y="975"/>
              </a:cxn>
              <a:cxn ang="0">
                <a:pos x="996" y="1387"/>
              </a:cxn>
              <a:cxn ang="0">
                <a:pos x="1866" y="996"/>
              </a:cxn>
              <a:cxn ang="0">
                <a:pos x="927" y="0"/>
              </a:cxn>
            </a:cxnLst>
            <a:rect l="0" t="0" r="r" b="b"/>
            <a:pathLst>
              <a:path w="1866" h="1398">
                <a:moveTo>
                  <a:pt x="927" y="0"/>
                </a:moveTo>
                <a:lnTo>
                  <a:pt x="0" y="975"/>
                </a:lnTo>
                <a:cubicBezTo>
                  <a:pt x="203" y="1204"/>
                  <a:pt x="607" y="1398"/>
                  <a:pt x="996" y="1387"/>
                </a:cubicBezTo>
                <a:cubicBezTo>
                  <a:pt x="1385" y="1375"/>
                  <a:pt x="1707" y="1159"/>
                  <a:pt x="1866" y="996"/>
                </a:cubicBezTo>
                <a:lnTo>
                  <a:pt x="927" y="0"/>
                </a:lnTo>
                <a:close/>
              </a:path>
            </a:pathLst>
          </a:custGeom>
          <a:blipFill dpi="0" rotWithShape="1">
            <a:blip r:embed="rId4" cstate="email"/>
            <a:srcRect/>
            <a:stretch>
              <a:fillRect/>
            </a:stretch>
          </a:blipFill>
          <a:ln w="76200" cmpd="sng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11" name="Freeform 19" descr="4"/>
          <p:cNvSpPr>
            <a:spLocks/>
          </p:cNvSpPr>
          <p:nvPr/>
        </p:nvSpPr>
        <p:spPr bwMode="gray">
          <a:xfrm>
            <a:off x="2625725" y="2119313"/>
            <a:ext cx="2139950" cy="3116262"/>
          </a:xfrm>
          <a:custGeom>
            <a:avLst/>
            <a:gdLst/>
            <a:ahLst/>
            <a:cxnLst>
              <a:cxn ang="0">
                <a:pos x="951" y="1963"/>
              </a:cxn>
              <a:cxn ang="0">
                <a:pos x="1338" y="977"/>
              </a:cxn>
              <a:cxn ang="0">
                <a:pos x="905" y="0"/>
              </a:cxn>
              <a:cxn ang="0">
                <a:pos x="0" y="987"/>
              </a:cxn>
              <a:cxn ang="0">
                <a:pos x="951" y="1963"/>
              </a:cxn>
            </a:cxnLst>
            <a:rect l="0" t="0" r="r" b="b"/>
            <a:pathLst>
              <a:path w="1348" h="1963">
                <a:moveTo>
                  <a:pt x="951" y="1963"/>
                </a:moveTo>
                <a:cubicBezTo>
                  <a:pt x="1244" y="1689"/>
                  <a:pt x="1348" y="1323"/>
                  <a:pt x="1338" y="977"/>
                </a:cubicBezTo>
                <a:cubicBezTo>
                  <a:pt x="1329" y="629"/>
                  <a:pt x="1132" y="226"/>
                  <a:pt x="905" y="0"/>
                </a:cubicBezTo>
                <a:lnTo>
                  <a:pt x="0" y="987"/>
                </a:lnTo>
                <a:lnTo>
                  <a:pt x="951" y="1963"/>
                </a:lnTo>
                <a:close/>
              </a:path>
            </a:pathLst>
          </a:custGeom>
          <a:blipFill dpi="0" rotWithShape="1">
            <a:blip r:embed="rId5" cstate="email"/>
            <a:srcRect/>
            <a:stretch>
              <a:fillRect/>
            </a:stretch>
          </a:blipFill>
          <a:ln w="76200" cmpd="sng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12" name="Oval 23"/>
          <p:cNvSpPr>
            <a:spLocks noChangeArrowheads="1"/>
          </p:cNvSpPr>
          <p:nvPr/>
        </p:nvSpPr>
        <p:spPr bwMode="gray">
          <a:xfrm>
            <a:off x="1806575" y="2954338"/>
            <a:ext cx="1655763" cy="165576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1981200" y="3505200"/>
            <a:ext cx="1308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>
                <a:solidFill>
                  <a:srgbClr val="19426B"/>
                </a:solidFill>
                <a:latin typeface="+mn-lt"/>
              </a:rPr>
              <a:t>LOGO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24200" y="762000"/>
            <a:ext cx="5715000" cy="1828800"/>
          </a:xfrm>
        </p:spPr>
        <p:txBody>
          <a:bodyPr/>
          <a:lstStyle>
            <a:lvl1pPr algn="r">
              <a:defRPr sz="4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</a:t>
            </a:r>
            <a:br>
              <a:rPr lang="en-US"/>
            </a:br>
            <a:r>
              <a:rPr lang="en-US"/>
              <a:t>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4343400" y="3178175"/>
            <a:ext cx="4572000" cy="381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486525"/>
            <a:ext cx="2133600" cy="16827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86525"/>
            <a:ext cx="2895600" cy="16827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86525"/>
            <a:ext cx="2133600" cy="16827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A9E49EAF-31C7-45F7-98D4-7AEB42E2A5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60AAC67-A8EE-4964-8EC4-7A9967DEE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B11C142-2864-470E-B83A-882A34341B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414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414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331F53E-87C4-4A50-8327-D13237FA75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9DE7FA5-40A1-48BE-BD5C-DC80CED14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627F6BC-FF3F-4F8C-8D07-4C4C50E9F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D2E98A1-9DFE-468B-89F0-46B92CE277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AEF312E-924A-4211-96A4-957C412E8F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A12F03A-E704-43F6-8245-195BBBF404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1EDBEAF-13B6-4D21-81D3-0841F2D21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3BDA882-69F5-488B-BED5-E9F739CC4F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152400"/>
            <a:ext cx="2076450" cy="6337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076950" cy="6337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4280A82-E528-473E-8CD8-37A4796BBF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41425"/>
            <a:ext cx="4038600" cy="5248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241425"/>
            <a:ext cx="4038600" cy="5248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5AED837-5C92-48E1-89F7-854176D91D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41425"/>
            <a:ext cx="4038600" cy="2547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547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241425"/>
            <a:ext cx="4038600" cy="5248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EC5FA4C-D0B8-4918-B88F-1A68FF0C53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381000" y="1524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41425"/>
            <a:ext cx="4038600" cy="2547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241425"/>
            <a:ext cx="4038600" cy="2547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547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547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A64E3F6-A574-40A7-B741-1414A94266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89192AB-9DE1-4843-AEDD-646E7A6C66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731B614-E0FF-446C-ADD3-48161A7CFC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1EE57A0-5758-4B65-942B-1289170BB6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8B0D719-2B41-4ED4-93F0-C3A56E461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FCFB8A3-EF5A-4F5E-B940-650D72DD93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5697AC4-A2AF-47E7-9B44-F84F86619D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876D1DB-8E03-426B-9F8E-2AB216A63D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4.jpe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58BD273C-5825-46AC-9B2D-28A7BE075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0" y="798513"/>
            <a:ext cx="9144000" cy="3127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white">
          <a:xfrm>
            <a:off x="0" y="0"/>
            <a:ext cx="9144000" cy="83661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414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381000" y="838200"/>
            <a:ext cx="59436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24600" y="6564313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rgbClr val="19426B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24200" y="6553200"/>
            <a:ext cx="21336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19426B"/>
                </a:solidFill>
              </a:defRPr>
            </a:lvl1pPr>
          </a:lstStyle>
          <a:p>
            <a:pPr>
              <a:defRPr/>
            </a:pPr>
            <a:fld id="{B98E5772-85A1-4DDE-92AB-06F4A7C9A8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320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381000" y="152400"/>
            <a:ext cx="7391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13321" name="Group 17"/>
          <p:cNvGrpSpPr>
            <a:grpSpLocks/>
          </p:cNvGrpSpPr>
          <p:nvPr/>
        </p:nvGrpSpPr>
        <p:grpSpPr bwMode="auto">
          <a:xfrm>
            <a:off x="7308850" y="188913"/>
            <a:ext cx="1665288" cy="1512887"/>
            <a:chOff x="4604" y="119"/>
            <a:chExt cx="1049" cy="953"/>
          </a:xfrm>
        </p:grpSpPr>
        <p:sp>
          <p:nvSpPr>
            <p:cNvPr id="1042" name="Oval 18"/>
            <p:cNvSpPr>
              <a:spLocks noChangeArrowheads="1"/>
            </p:cNvSpPr>
            <p:nvPr userDrawn="1"/>
          </p:nvSpPr>
          <p:spPr bwMode="gray">
            <a:xfrm>
              <a:off x="4921" y="845"/>
              <a:ext cx="732" cy="22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0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1043" name="Oval 19"/>
            <p:cNvSpPr>
              <a:spLocks noChangeArrowheads="1"/>
            </p:cNvSpPr>
            <p:nvPr userDrawn="1"/>
          </p:nvSpPr>
          <p:spPr bwMode="gray">
            <a:xfrm>
              <a:off x="4604" y="119"/>
              <a:ext cx="932" cy="91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dist="63500" dir="2212194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1044" name="Freeform 20" descr="4"/>
            <p:cNvSpPr>
              <a:spLocks/>
            </p:cNvSpPr>
            <p:nvPr userDrawn="1"/>
          </p:nvSpPr>
          <p:spPr bwMode="gray">
            <a:xfrm>
              <a:off x="5077" y="281"/>
              <a:ext cx="426" cy="588"/>
            </a:xfrm>
            <a:custGeom>
              <a:avLst/>
              <a:gdLst/>
              <a:ahLst/>
              <a:cxnLst>
                <a:cxn ang="0">
                  <a:pos x="951" y="1963"/>
                </a:cxn>
                <a:cxn ang="0">
                  <a:pos x="1338" y="977"/>
                </a:cxn>
                <a:cxn ang="0">
                  <a:pos x="905" y="0"/>
                </a:cxn>
                <a:cxn ang="0">
                  <a:pos x="0" y="987"/>
                </a:cxn>
                <a:cxn ang="0">
                  <a:pos x="951" y="1963"/>
                </a:cxn>
              </a:cxnLst>
              <a:rect l="0" t="0" r="r" b="b"/>
              <a:pathLst>
                <a:path w="1348" h="1963">
                  <a:moveTo>
                    <a:pt x="951" y="1963"/>
                  </a:moveTo>
                  <a:cubicBezTo>
                    <a:pt x="1244" y="1689"/>
                    <a:pt x="1348" y="1323"/>
                    <a:pt x="1338" y="977"/>
                  </a:cubicBezTo>
                  <a:cubicBezTo>
                    <a:pt x="1329" y="629"/>
                    <a:pt x="1132" y="226"/>
                    <a:pt x="905" y="0"/>
                  </a:cubicBezTo>
                  <a:lnTo>
                    <a:pt x="0" y="987"/>
                  </a:lnTo>
                  <a:lnTo>
                    <a:pt x="951" y="1963"/>
                  </a:lnTo>
                  <a:close/>
                </a:path>
              </a:pathLst>
            </a:custGeom>
            <a:blipFill dpi="0" rotWithShape="1">
              <a:blip r:embed="rId16" cstate="email"/>
              <a:srcRect/>
              <a:stretch>
                <a:fillRect/>
              </a:stretch>
            </a:blipFill>
            <a:ln w="7620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1045" name="Freeform 21" descr="1"/>
            <p:cNvSpPr>
              <a:spLocks/>
            </p:cNvSpPr>
            <p:nvPr userDrawn="1"/>
          </p:nvSpPr>
          <p:spPr bwMode="gray">
            <a:xfrm>
              <a:off x="4779" y="144"/>
              <a:ext cx="572" cy="416"/>
            </a:xfrm>
            <a:custGeom>
              <a:avLst/>
              <a:gdLst/>
              <a:ahLst/>
              <a:cxnLst>
                <a:cxn ang="0">
                  <a:pos x="905" y="1388"/>
                </a:cxn>
                <a:cxn ang="0">
                  <a:pos x="1810" y="408"/>
                </a:cxn>
                <a:cxn ang="0">
                  <a:pos x="874" y="40"/>
                </a:cxn>
                <a:cxn ang="0">
                  <a:pos x="0" y="409"/>
                </a:cxn>
                <a:cxn ang="0">
                  <a:pos x="905" y="1388"/>
                </a:cxn>
              </a:cxnLst>
              <a:rect l="0" t="0" r="r" b="b"/>
              <a:pathLst>
                <a:path w="1810" h="1388">
                  <a:moveTo>
                    <a:pt x="905" y="1388"/>
                  </a:moveTo>
                  <a:lnTo>
                    <a:pt x="1810" y="408"/>
                  </a:lnTo>
                  <a:cubicBezTo>
                    <a:pt x="1612" y="189"/>
                    <a:pt x="1272" y="0"/>
                    <a:pt x="874" y="40"/>
                  </a:cubicBezTo>
                  <a:cubicBezTo>
                    <a:pt x="541" y="52"/>
                    <a:pt x="252" y="162"/>
                    <a:pt x="0" y="409"/>
                  </a:cubicBezTo>
                  <a:lnTo>
                    <a:pt x="905" y="1388"/>
                  </a:lnTo>
                  <a:close/>
                </a:path>
              </a:pathLst>
            </a:custGeom>
            <a:blipFill dpi="0" rotWithShape="1">
              <a:blip r:embed="rId17" cstate="email"/>
              <a:srcRect/>
              <a:stretch>
                <a:fillRect/>
              </a:stretch>
            </a:blipFill>
            <a:ln w="7620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1046" name="Freeform 22" descr="2"/>
            <p:cNvSpPr>
              <a:spLocks/>
            </p:cNvSpPr>
            <p:nvPr userDrawn="1"/>
          </p:nvSpPr>
          <p:spPr bwMode="gray">
            <a:xfrm>
              <a:off x="4629" y="286"/>
              <a:ext cx="419" cy="572"/>
            </a:xfrm>
            <a:custGeom>
              <a:avLst/>
              <a:gdLst/>
              <a:ahLst/>
              <a:cxnLst>
                <a:cxn ang="0">
                  <a:pos x="1325" y="960"/>
                </a:cxn>
                <a:cxn ang="0">
                  <a:pos x="414" y="0"/>
                </a:cxn>
                <a:cxn ang="0">
                  <a:pos x="27" y="1014"/>
                </a:cxn>
                <a:cxn ang="0">
                  <a:pos x="402" y="1910"/>
                </a:cxn>
                <a:cxn ang="0">
                  <a:pos x="1325" y="960"/>
                </a:cxn>
              </a:cxnLst>
              <a:rect l="0" t="0" r="r" b="b"/>
              <a:pathLst>
                <a:path w="1325" h="1910">
                  <a:moveTo>
                    <a:pt x="1325" y="960"/>
                  </a:moveTo>
                  <a:lnTo>
                    <a:pt x="414" y="0"/>
                  </a:lnTo>
                  <a:cubicBezTo>
                    <a:pt x="238" y="162"/>
                    <a:pt x="0" y="570"/>
                    <a:pt x="27" y="1014"/>
                  </a:cubicBezTo>
                  <a:cubicBezTo>
                    <a:pt x="53" y="1458"/>
                    <a:pt x="233" y="1748"/>
                    <a:pt x="402" y="1910"/>
                  </a:cubicBezTo>
                  <a:lnTo>
                    <a:pt x="1325" y="960"/>
                  </a:lnTo>
                  <a:close/>
                </a:path>
              </a:pathLst>
            </a:custGeom>
            <a:blipFill dpi="0" rotWithShape="1">
              <a:blip r:embed="rId18" cstate="email"/>
              <a:srcRect/>
              <a:stretch>
                <a:fillRect/>
              </a:stretch>
            </a:blipFill>
            <a:ln w="7620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1047" name="Freeform 23" descr="55282"/>
            <p:cNvSpPr>
              <a:spLocks/>
            </p:cNvSpPr>
            <p:nvPr userDrawn="1"/>
          </p:nvSpPr>
          <p:spPr bwMode="gray">
            <a:xfrm>
              <a:off x="4770" y="585"/>
              <a:ext cx="590" cy="418"/>
            </a:xfrm>
            <a:custGeom>
              <a:avLst/>
              <a:gdLst/>
              <a:ahLst/>
              <a:cxnLst>
                <a:cxn ang="0">
                  <a:pos x="927" y="0"/>
                </a:cxn>
                <a:cxn ang="0">
                  <a:pos x="0" y="975"/>
                </a:cxn>
                <a:cxn ang="0">
                  <a:pos x="996" y="1387"/>
                </a:cxn>
                <a:cxn ang="0">
                  <a:pos x="1866" y="996"/>
                </a:cxn>
                <a:cxn ang="0">
                  <a:pos x="927" y="0"/>
                </a:cxn>
              </a:cxnLst>
              <a:rect l="0" t="0" r="r" b="b"/>
              <a:pathLst>
                <a:path w="1866" h="1398">
                  <a:moveTo>
                    <a:pt x="927" y="0"/>
                  </a:moveTo>
                  <a:lnTo>
                    <a:pt x="0" y="975"/>
                  </a:lnTo>
                  <a:cubicBezTo>
                    <a:pt x="203" y="1204"/>
                    <a:pt x="607" y="1398"/>
                    <a:pt x="996" y="1387"/>
                  </a:cubicBezTo>
                  <a:cubicBezTo>
                    <a:pt x="1385" y="1375"/>
                    <a:pt x="1707" y="1159"/>
                    <a:pt x="1866" y="996"/>
                  </a:cubicBezTo>
                  <a:lnTo>
                    <a:pt x="927" y="0"/>
                  </a:lnTo>
                  <a:close/>
                </a:path>
              </a:pathLst>
            </a:custGeom>
            <a:blipFill dpi="0" rotWithShape="1">
              <a:blip r:embed="rId19" cstate="email"/>
              <a:srcRect/>
              <a:stretch>
                <a:fillRect/>
              </a:stretch>
            </a:blipFill>
            <a:ln w="7620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1048" name="Oval 24"/>
            <p:cNvSpPr>
              <a:spLocks noChangeArrowheads="1"/>
            </p:cNvSpPr>
            <p:nvPr userDrawn="1"/>
          </p:nvSpPr>
          <p:spPr bwMode="gray">
            <a:xfrm>
              <a:off x="4914" y="438"/>
              <a:ext cx="329" cy="31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&#1062;&#1077;&#1083;&#1080;%20&#1050;&#1086;&#1085;&#1082;&#1091;&#1088;&#1089;.doc" TargetMode="Externa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&#1058;&#1072;&#1082;&#1089;&#1086;&#1085;&#1086;&#1084;&#1080;&#1103;%20&#1041;&#1083;&#1091;&#1084;&#1072;.doc" TargetMode="External"/><Relationship Id="rId2" Type="http://schemas.openxmlformats.org/officeDocument/2006/relationships/hyperlink" Target="&#1059;&#1088;&#1086;&#1074;&#1085;&#1080;%20&#1091;&#1089;&#1074;&#1086;&#1077;&#1085;&#1080;&#1103;%20&#1087;&#1086;%20&#1041;&#1077;&#1089;&#1087;&#1072;&#1083;&#1100;&#1082;&#1086;.doc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&#1058;&#1072;&#1082;&#1089;&#1086;&#1085;&#1086;&#1084;&#1080;&#1103;%20&#1087;&#1086;%20&#1058;&#1086;&#1083;&#1083;&#1080;&#1085;&#1075;&#1077;&#1088;&#1086;&#1074;&#1086;&#1081;.dot" TargetMode="External"/><Relationship Id="rId4" Type="http://schemas.openxmlformats.org/officeDocument/2006/relationships/hyperlink" Target="&#1050;&#1086;&#1085;&#1089;&#1090;&#1088;&#1091;&#1082;&#1090;&#1086;&#1088;%20&#1079;&#1072;&#1076;&#1072;&#1095;.doc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9000" y="2071688"/>
            <a:ext cx="5572125" cy="90011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err="1" smtClean="0"/>
              <a:t>Целеполагание</a:t>
            </a:r>
            <a:endParaRPr lang="ru-RU" sz="4000" dirty="0" smtClean="0"/>
          </a:p>
        </p:txBody>
      </p:sp>
      <p:sp>
        <p:nvSpPr>
          <p:cNvPr id="29698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786313" y="3000375"/>
            <a:ext cx="4214812" cy="714375"/>
          </a:xfrm>
        </p:spPr>
        <p:txBody>
          <a:bodyPr/>
          <a:lstStyle/>
          <a:p>
            <a:pPr eaLnBrk="1" hangingPunct="1"/>
            <a:r>
              <a:rPr lang="ru-RU" sz="3200" b="1" smtClean="0"/>
              <a:t>Цель</a:t>
            </a:r>
          </a:p>
        </p:txBody>
      </p:sp>
      <p:pic>
        <p:nvPicPr>
          <p:cNvPr id="29699" name="Содержимое 5" descr="4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000250" y="3143250"/>
            <a:ext cx="1214438" cy="1246188"/>
          </a:xfrm>
        </p:spPr>
      </p:pic>
      <p:sp>
        <p:nvSpPr>
          <p:cNvPr id="8" name="Подзаголовок 4"/>
          <p:cNvSpPr txBox="1">
            <a:spLocks/>
          </p:cNvSpPr>
          <p:nvPr/>
        </p:nvSpPr>
        <p:spPr bwMode="white">
          <a:xfrm>
            <a:off x="4143375" y="4500563"/>
            <a:ext cx="4857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b="1" i="1" kern="0" dirty="0" err="1">
                <a:solidFill>
                  <a:schemeClr val="bg1"/>
                </a:solidFill>
                <a:latin typeface="+mn-lt"/>
              </a:rPr>
              <a:t>Пуденкова</a:t>
            </a:r>
            <a:r>
              <a:rPr lang="ru-RU" b="1" i="1" kern="0" dirty="0">
                <a:solidFill>
                  <a:schemeClr val="bg1"/>
                </a:solidFill>
                <a:latin typeface="+mn-lt"/>
              </a:rPr>
              <a:t> Е.А., методист </a:t>
            </a:r>
          </a:p>
          <a:p>
            <a:pPr algn="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b="1" i="1" kern="0" dirty="0">
                <a:solidFill>
                  <a:schemeClr val="bg1"/>
                </a:solidFill>
                <a:latin typeface="+mn-lt"/>
              </a:rPr>
              <a:t>по физике ПОИПКРО</a:t>
            </a:r>
          </a:p>
          <a:p>
            <a:pPr algn="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b="1" i="1" kern="0" dirty="0">
                <a:solidFill>
                  <a:schemeClr val="bg1"/>
                </a:solidFill>
                <a:latin typeface="+mn-lt"/>
              </a:rPr>
              <a:t>Ele-pudenkova@yandex.ru</a:t>
            </a:r>
            <a:endParaRPr lang="ru-RU" b="1" i="1" kern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9701" name="Рисунок 8" descr="i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80300" y="142875"/>
            <a:ext cx="1449388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Критерии SMART</a:t>
            </a:r>
          </a:p>
        </p:txBody>
      </p:sp>
      <p:sp>
        <p:nvSpPr>
          <p:cNvPr id="100354" name="Содержимое 2"/>
          <p:cNvSpPr>
            <a:spLocks noGrp="1"/>
          </p:cNvSpPr>
          <p:nvPr>
            <p:ph idx="1"/>
          </p:nvPr>
        </p:nvSpPr>
        <p:spPr>
          <a:xfrm>
            <a:off x="285750" y="1214438"/>
            <a:ext cx="8858250" cy="5060950"/>
          </a:xfrm>
        </p:spPr>
        <p:txBody>
          <a:bodyPr/>
          <a:lstStyle/>
          <a:p>
            <a:pPr eaLnBrk="1" hangingPunct="1"/>
            <a:r>
              <a:rPr lang="ru-RU" smtClean="0"/>
              <a:t>Specific — конкретная, определённая. </a:t>
            </a:r>
          </a:p>
          <a:p>
            <a:pPr eaLnBrk="1" hangingPunct="1"/>
            <a:r>
              <a:rPr lang="ru-RU" smtClean="0"/>
              <a:t>Measurable — измеримая. </a:t>
            </a:r>
          </a:p>
          <a:p>
            <a:pPr eaLnBrk="1" hangingPunct="1"/>
            <a:r>
              <a:rPr lang="ru-RU" smtClean="0"/>
              <a:t>Achievable — достижимая, выполнимая для конкретного исполнителя. Цель должна соответствовать возможностям исполнителя. </a:t>
            </a:r>
          </a:p>
          <a:p>
            <a:pPr eaLnBrk="1" hangingPunct="1"/>
            <a:r>
              <a:rPr lang="ru-RU" smtClean="0"/>
              <a:t>Relevant — соответствующая контексту. Достижение цели должно быть обеспечено ресурсами (реальная). </a:t>
            </a:r>
          </a:p>
          <a:p>
            <a:pPr eaLnBrk="1" hangingPunct="1"/>
            <a:r>
              <a:rPr lang="ru-RU" smtClean="0"/>
              <a:t>Timed/Time-bounded — Привязанная к точке/интервалу времени. Нет привязки — нет цели (есть мечты).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Иерархия целей</a:t>
            </a:r>
          </a:p>
        </p:txBody>
      </p:sp>
      <p:sp>
        <p:nvSpPr>
          <p:cNvPr id="10240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Цели образования в обществе</a:t>
            </a:r>
          </a:p>
          <a:p>
            <a:r>
              <a:rPr lang="ru-RU" smtClean="0"/>
              <a:t>Цели образования, реализуемые на различных этапах системы непрерывного образования</a:t>
            </a:r>
          </a:p>
          <a:p>
            <a:r>
              <a:rPr lang="ru-RU" smtClean="0"/>
              <a:t>Цели образования, реализуемые в учебном процессе конкретного ОУ</a:t>
            </a:r>
          </a:p>
          <a:p>
            <a:r>
              <a:rPr lang="ru-RU" smtClean="0"/>
              <a:t>Цели образования, реализуемые через учебный предмет и деятельность учителя и ученика</a:t>
            </a:r>
          </a:p>
          <a:p>
            <a:r>
              <a:rPr lang="ru-RU" smtClean="0"/>
              <a:t>Образовательные и личностно значимые цели учителя и ученика на уроке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Практикум</a:t>
            </a:r>
          </a:p>
        </p:txBody>
      </p:sp>
      <p:sp>
        <p:nvSpPr>
          <p:cNvPr id="1034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41425"/>
            <a:ext cx="8362950" cy="5616575"/>
          </a:xfrm>
        </p:spPr>
        <p:txBody>
          <a:bodyPr/>
          <a:lstStyle/>
          <a:p>
            <a:r>
              <a:rPr lang="ru-RU" i="1" smtClean="0"/>
              <a:t>Задание: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   Сформулировать цели урока по любой теме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  <a:p>
            <a:r>
              <a:rPr lang="ru-RU" smtClean="0">
                <a:hlinkClick r:id="rId2" action="ppaction://hlinkfile"/>
              </a:rPr>
              <a:t>Цели уроков, представленных на Всероссийском конкурсе «Применение ЭОР в образовательном процессе» 2011 г.</a:t>
            </a:r>
            <a:endParaRPr lang="ru-RU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Практикум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241425"/>
            <a:ext cx="8786812" cy="524827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Типичные способы постановки целей: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dirty="0" smtClean="0"/>
              <a:t>Определение целей через изучаемое содержание.</a:t>
            </a:r>
            <a:r>
              <a:rPr lang="ru-RU" i="1" dirty="0" smtClean="0"/>
              <a:t>                                     </a:t>
            </a:r>
            <a:r>
              <a:rPr lang="ru-RU" b="0" i="1" dirty="0" smtClean="0"/>
              <a:t>Например: «изучить явление электромагнитной индукции», «изучить содержание параграфа №…»</a:t>
            </a:r>
            <a:endParaRPr lang="ru-RU" b="0" dirty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ru-RU" dirty="0" smtClean="0"/>
              <a:t>Определение целей через деятельность учителя.                   </a:t>
            </a:r>
            <a:r>
              <a:rPr lang="ru-RU" b="0" i="1" dirty="0" smtClean="0"/>
              <a:t>Например: «познакомить учащихся с принципом действия ДВС», «объяснить 2-й закон Ньютона»</a:t>
            </a:r>
          </a:p>
          <a:p>
            <a:pPr marL="514350" indent="-514350">
              <a:buFont typeface="Wingdings" pitchFamily="2" charset="2"/>
              <a:buNone/>
              <a:defRPr/>
            </a:pPr>
            <a:r>
              <a:rPr lang="ru-RU" b="0" dirty="0" smtClean="0"/>
              <a:t> </a:t>
            </a:r>
          </a:p>
          <a:p>
            <a:pPr marL="514350" indent="-514350">
              <a:buFont typeface="Wingdings" pitchFamily="2" charset="2"/>
              <a:buNone/>
              <a:defRPr/>
            </a:pPr>
            <a:r>
              <a:rPr lang="ru-RU" i="1" dirty="0" smtClean="0"/>
              <a:t>    </a:t>
            </a:r>
          </a:p>
          <a:p>
            <a:pPr marL="514350" indent="-514350">
              <a:buFont typeface="Wingdings" pitchFamily="2" charset="2"/>
              <a:buNone/>
              <a:defRPr/>
            </a:pPr>
            <a:endParaRPr lang="ru-RU" i="1" dirty="0" smtClean="0"/>
          </a:p>
          <a:p>
            <a:pPr marL="514350" indent="-514350">
              <a:buFont typeface="+mj-lt"/>
              <a:buAutoNum type="arabicPeriod"/>
              <a:defRPr/>
            </a:pPr>
            <a:endParaRPr lang="ru-RU" i="1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i="1" dirty="0" smtClean="0"/>
              <a:t> </a:t>
            </a:r>
            <a:endParaRPr lang="ru-RU"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Практикум</a:t>
            </a:r>
          </a:p>
        </p:txBody>
      </p:sp>
      <p:sp>
        <p:nvSpPr>
          <p:cNvPr id="105474" name="Содержимое 2"/>
          <p:cNvSpPr>
            <a:spLocks noGrp="1"/>
          </p:cNvSpPr>
          <p:nvPr>
            <p:ph idx="1"/>
          </p:nvPr>
        </p:nvSpPr>
        <p:spPr>
          <a:xfrm>
            <a:off x="214313" y="1071563"/>
            <a:ext cx="8929687" cy="5418137"/>
          </a:xfrm>
        </p:spPr>
        <p:txBody>
          <a:bodyPr/>
          <a:lstStyle/>
          <a:p>
            <a:pPr marL="514350" indent="-514350">
              <a:buFont typeface="Wingdings" pitchFamily="2" charset="2"/>
              <a:buNone/>
            </a:pPr>
            <a:r>
              <a:rPr lang="ru-RU" smtClean="0">
                <a:solidFill>
                  <a:srgbClr val="92D050"/>
                </a:solidFill>
              </a:rPr>
              <a:t>3. </a:t>
            </a:r>
            <a:r>
              <a:rPr lang="ru-RU" smtClean="0"/>
              <a:t>Постановка целей через внутренние процессы интеллектуального, эмоционального, личностного развития учащихся.                        </a:t>
            </a:r>
            <a:r>
              <a:rPr lang="ru-RU" b="0" i="1" smtClean="0"/>
              <a:t>Например</a:t>
            </a:r>
            <a:r>
              <a:rPr lang="ru-RU" b="0" i="1" smtClean="0">
                <a:latin typeface="Arial" charset="0"/>
              </a:rPr>
              <a:t>:</a:t>
            </a:r>
            <a:r>
              <a:rPr lang="ru-RU" b="0" i="1" smtClean="0"/>
              <a:t> «формировать познавательный интерес»,«формировать умение анализи-ровать наблюдаемые явления», «развивать умение выразительного чтения».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smtClean="0">
                <a:solidFill>
                  <a:srgbClr val="92D050"/>
                </a:solidFill>
              </a:rPr>
              <a:t>4.  </a:t>
            </a:r>
            <a:r>
              <a:rPr lang="ru-RU" smtClean="0"/>
              <a:t>Постановка целей через учебную деятельность учащихся (процесс) </a:t>
            </a:r>
            <a:r>
              <a:rPr lang="ru-RU" b="0" i="1" smtClean="0"/>
              <a:t>Например: «решение задач на ЗСЭ», «исследование клеточной структуры растений», «выполнение упражнений…»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Технологичная постановка цели</a:t>
            </a:r>
          </a:p>
        </p:txBody>
      </p:sp>
      <p:sp>
        <p:nvSpPr>
          <p:cNvPr id="106498" name="Содержимое 2"/>
          <p:cNvSpPr>
            <a:spLocks noGrp="1"/>
          </p:cNvSpPr>
          <p:nvPr>
            <p:ph idx="1"/>
          </p:nvPr>
        </p:nvSpPr>
        <p:spPr>
          <a:xfrm>
            <a:off x="457200" y="1241425"/>
            <a:ext cx="8686800" cy="5187950"/>
          </a:xfrm>
        </p:spPr>
        <p:txBody>
          <a:bodyPr/>
          <a:lstStyle/>
          <a:p>
            <a:r>
              <a:rPr lang="ru-RU" smtClean="0"/>
              <a:t>Постановка цели через результаты обучения, выраженные в действиях учащихся </a:t>
            </a:r>
            <a:r>
              <a:rPr lang="ru-RU" b="0" i="1" smtClean="0"/>
              <a:t>(причем таких, которые учитель или другой эксперт могут надежно опознать).</a:t>
            </a:r>
          </a:p>
          <a:p>
            <a:r>
              <a:rPr lang="ru-RU" i="1" smtClean="0"/>
              <a:t>Проблемы. </a:t>
            </a:r>
            <a:r>
              <a:rPr lang="ru-RU" smtClean="0"/>
              <a:t>Что есть результат обучения? </a:t>
            </a:r>
            <a:r>
              <a:rPr lang="ru-RU" b="0" i="1" smtClean="0"/>
              <a:t>Новообразования ученика, сдвиг в развитии, который находит отражение в процессе его деятельности.</a:t>
            </a:r>
          </a:p>
          <a:p>
            <a:r>
              <a:rPr lang="ru-RU" smtClean="0"/>
              <a:t>Каким способом перевести результаты обучения на язык действий?</a:t>
            </a:r>
          </a:p>
          <a:p>
            <a:pPr>
              <a:buFont typeface="Wingdings" pitchFamily="2" charset="2"/>
              <a:buNone/>
            </a:pPr>
            <a:r>
              <a:rPr lang="ru-RU" b="0" i="1" smtClean="0"/>
              <a:t>   Таксономии целей 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Формулировка целей</a:t>
            </a:r>
          </a:p>
        </p:txBody>
      </p:sp>
      <p:sp>
        <p:nvSpPr>
          <p:cNvPr id="107522" name="Содержимое 2"/>
          <p:cNvSpPr>
            <a:spLocks noGrp="1"/>
          </p:cNvSpPr>
          <p:nvPr>
            <p:ph idx="1"/>
          </p:nvPr>
        </p:nvSpPr>
        <p:spPr>
          <a:xfrm>
            <a:off x="457200" y="1241425"/>
            <a:ext cx="8686800" cy="5248275"/>
          </a:xfrm>
        </p:spPr>
        <p:txBody>
          <a:bodyPr/>
          <a:lstStyle/>
          <a:p>
            <a:r>
              <a:rPr lang="ru-RU" smtClean="0"/>
              <a:t>Систему целей обучения необходимо описать через действия, адекватные учебному материалу и уровням его усвоения.</a:t>
            </a:r>
          </a:p>
          <a:p>
            <a:r>
              <a:rPr lang="ru-RU" smtClean="0"/>
              <a:t>Хорошая формулировка цели должна сообщать о том, что </a:t>
            </a:r>
            <a:r>
              <a:rPr lang="ru-RU" i="1" smtClean="0"/>
              <a:t>сможет делать обучаемый, описать результат исполнения соответствующих действий. </a:t>
            </a:r>
          </a:p>
          <a:p>
            <a:r>
              <a:rPr lang="ru-RU" i="1" smtClean="0"/>
              <a:t>Т.е. формулировка цели должна описывать желаемые действия обучаемых.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Глаголы целеполагания</a:t>
            </a:r>
          </a:p>
        </p:txBody>
      </p:sp>
      <p:sp>
        <p:nvSpPr>
          <p:cNvPr id="108546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mtClean="0"/>
              <a:t>описывающие </a:t>
            </a:r>
            <a:r>
              <a:rPr lang="ru-RU" i="1" smtClean="0"/>
              <a:t>состояние:</a:t>
            </a:r>
          </a:p>
          <a:p>
            <a:r>
              <a:rPr lang="ru-RU" smtClean="0"/>
              <a:t>знать</a:t>
            </a:r>
          </a:p>
          <a:p>
            <a:r>
              <a:rPr lang="ru-RU" smtClean="0"/>
              <a:t>понимать</a:t>
            </a:r>
          </a:p>
          <a:p>
            <a:r>
              <a:rPr lang="ru-RU" smtClean="0"/>
              <a:t>уметь</a:t>
            </a:r>
          </a:p>
          <a:p>
            <a:r>
              <a:rPr lang="ru-RU" smtClean="0"/>
              <a:t>обладать</a:t>
            </a:r>
          </a:p>
          <a:p>
            <a:r>
              <a:rPr lang="ru-RU" smtClean="0"/>
              <a:t>ценить</a:t>
            </a:r>
          </a:p>
          <a:p>
            <a:r>
              <a:rPr lang="ru-RU" smtClean="0"/>
              <a:t>ознакомиться</a:t>
            </a:r>
          </a:p>
          <a:p>
            <a:r>
              <a:rPr lang="ru-RU" smtClean="0"/>
              <a:t>чувствовать</a:t>
            </a:r>
          </a:p>
          <a:p>
            <a:endParaRPr lang="ru-RU" smtClean="0"/>
          </a:p>
        </p:txBody>
      </p:sp>
      <p:sp>
        <p:nvSpPr>
          <p:cNvPr id="108547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241425"/>
            <a:ext cx="4495800" cy="5248275"/>
          </a:xfrm>
        </p:spPr>
        <p:txBody>
          <a:bodyPr/>
          <a:lstStyle/>
          <a:p>
            <a:r>
              <a:rPr lang="ru-RU" smtClean="0"/>
              <a:t>описывающие </a:t>
            </a:r>
            <a:r>
              <a:rPr lang="ru-RU" i="1" smtClean="0"/>
              <a:t>исполнение:</a:t>
            </a:r>
          </a:p>
          <a:p>
            <a:r>
              <a:rPr lang="ru-RU" smtClean="0"/>
              <a:t>выполнить</a:t>
            </a:r>
          </a:p>
          <a:p>
            <a:r>
              <a:rPr lang="ru-RU" smtClean="0"/>
              <a:t>написать</a:t>
            </a:r>
          </a:p>
          <a:p>
            <a:r>
              <a:rPr lang="ru-RU" smtClean="0"/>
              <a:t>перечислить</a:t>
            </a:r>
          </a:p>
          <a:p>
            <a:r>
              <a:rPr lang="ru-RU" smtClean="0"/>
              <a:t>выделить</a:t>
            </a:r>
          </a:p>
          <a:p>
            <a:r>
              <a:rPr lang="ru-RU" smtClean="0"/>
              <a:t>продемонстриро-вать</a:t>
            </a:r>
          </a:p>
          <a:p>
            <a:r>
              <a:rPr lang="ru-RU" smtClean="0"/>
              <a:t>указать</a:t>
            </a:r>
          </a:p>
          <a:p>
            <a:r>
              <a:rPr lang="ru-RU" smtClean="0"/>
              <a:t>выбрать</a:t>
            </a:r>
          </a:p>
          <a:p>
            <a:r>
              <a:rPr lang="ru-RU" smtClean="0"/>
              <a:t>соотнести</a:t>
            </a: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Целеполагание</a:t>
            </a:r>
          </a:p>
        </p:txBody>
      </p:sp>
      <p:sp>
        <p:nvSpPr>
          <p:cNvPr id="109570" name="Содержимое 2"/>
          <p:cNvSpPr>
            <a:spLocks noGrp="1"/>
          </p:cNvSpPr>
          <p:nvPr>
            <p:ph idx="1"/>
          </p:nvPr>
        </p:nvSpPr>
        <p:spPr>
          <a:xfrm>
            <a:off x="457200" y="1241425"/>
            <a:ext cx="8686800" cy="5248275"/>
          </a:xfrm>
        </p:spPr>
        <p:txBody>
          <a:bodyPr/>
          <a:lstStyle/>
          <a:p>
            <a:pPr eaLnBrk="1" hangingPunct="1"/>
            <a:r>
              <a:rPr lang="en-US" smtClean="0"/>
              <a:t>1) </a:t>
            </a:r>
            <a:r>
              <a:rPr lang="ru-RU" smtClean="0"/>
              <a:t>Целеполагание</a:t>
            </a:r>
            <a:r>
              <a:rPr lang="en-US" smtClean="0"/>
              <a:t> - </a:t>
            </a:r>
            <a:r>
              <a:rPr lang="ru-RU" smtClean="0"/>
              <a:t>англ</a:t>
            </a:r>
            <a:r>
              <a:rPr lang="en-US" smtClean="0"/>
              <a:t>. realization of goal/aim; </a:t>
            </a:r>
            <a:r>
              <a:rPr lang="ru-RU" smtClean="0"/>
              <a:t>нем</a:t>
            </a:r>
            <a:r>
              <a:rPr lang="en-US" smtClean="0"/>
              <a:t>. </a:t>
            </a:r>
            <a:r>
              <a:rPr lang="ru-RU" smtClean="0"/>
              <a:t>Zielverfolgung -Смыслообразующее содержание практики, состоящее в формировании цели как субъективно-идеального образа  желаемого (целеформирование) и воплощении ее в объективно-реальном результате деятельности (целереализации).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Целеполагание</a:t>
            </a:r>
          </a:p>
        </p:txBody>
      </p:sp>
      <p:sp>
        <p:nvSpPr>
          <p:cNvPr id="110594" name="Содержимое 2"/>
          <p:cNvSpPr>
            <a:spLocks noGrp="1"/>
          </p:cNvSpPr>
          <p:nvPr>
            <p:ph idx="1"/>
          </p:nvPr>
        </p:nvSpPr>
        <p:spPr>
          <a:xfrm>
            <a:off x="457200" y="1241425"/>
            <a:ext cx="8686800" cy="5248275"/>
          </a:xfrm>
        </p:spPr>
        <p:txBody>
          <a:bodyPr/>
          <a:lstStyle/>
          <a:p>
            <a:pPr eaLnBrk="1" hangingPunct="1"/>
            <a:r>
              <a:rPr lang="ru-RU" smtClean="0"/>
              <a:t>2)</a:t>
            </a:r>
            <a:r>
              <a:rPr lang="ru-RU" i="1" smtClean="0"/>
              <a:t> Целеполагание </a:t>
            </a:r>
            <a:r>
              <a:rPr lang="ru-RU" smtClean="0"/>
              <a:t>- процесс  формирования и выдвижения целей индивидуальным или совокупным субъектом; начинается на уровне потребностей, переходит уровень мотивов и определяется в цели. </a:t>
            </a:r>
          </a:p>
          <a:p>
            <a:pPr eaLnBrk="1" hangingPunct="1"/>
            <a:r>
              <a:rPr lang="ru-RU" smtClean="0"/>
              <a:t>Цель образуется при встрече </a:t>
            </a:r>
            <a:r>
              <a:rPr lang="ru-RU" i="1" smtClean="0"/>
              <a:t>мотива  </a:t>
            </a:r>
            <a:r>
              <a:rPr lang="ru-RU" smtClean="0"/>
              <a:t>(как осознанного стремления к удовлетворению потребностей) со средствами, т. е. ресурсами, условиями, возможностями.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ChangeArrowheads="1"/>
          </p:cNvSpPr>
          <p:nvPr/>
        </p:nvSpPr>
        <p:spPr bwMode="gray">
          <a:xfrm>
            <a:off x="250825" y="333375"/>
            <a:ext cx="8355013" cy="1223963"/>
          </a:xfrm>
          <a:prstGeom prst="roundRect">
            <a:avLst>
              <a:gd name="adj" fmla="val 49106"/>
            </a:avLst>
          </a:prstGeom>
          <a:solidFill>
            <a:srgbClr val="99CCFF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Стандарт</a:t>
            </a:r>
          </a:p>
          <a:p>
            <a:pPr algn="ctr">
              <a:defRPr/>
            </a:pPr>
            <a:r>
              <a:rPr lang="ru-RU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как система требований</a:t>
            </a:r>
          </a:p>
        </p:txBody>
      </p:sp>
      <p:sp>
        <p:nvSpPr>
          <p:cNvPr id="90128" name="Rectangle 3"/>
          <p:cNvSpPr>
            <a:spLocks noGrp="1"/>
          </p:cNvSpPr>
          <p:nvPr>
            <p:ph type="body" sz="half" idx="4294967295"/>
          </p:nvPr>
        </p:nvSpPr>
        <p:spPr>
          <a:xfrm>
            <a:off x="611188" y="1981200"/>
            <a:ext cx="8281987" cy="4616450"/>
          </a:xfrm>
        </p:spPr>
        <p:txBody>
          <a:bodyPr/>
          <a:lstStyle/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endParaRPr lang="ru-RU" b="0" smtClean="0">
              <a:latin typeface="Arial" charset="0"/>
            </a:endParaRPr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endParaRPr lang="ru-RU" b="0" smtClean="0">
              <a:latin typeface="Arial" charset="0"/>
            </a:endParaRPr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endParaRPr lang="ru-RU" b="0" smtClean="0">
              <a:latin typeface="Arial" charset="0"/>
            </a:endParaRPr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endParaRPr lang="ru-RU" b="0" smtClean="0">
              <a:latin typeface="Arial" charset="0"/>
            </a:endParaRPr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endParaRPr lang="ru-RU" b="0" smtClean="0">
              <a:latin typeface="Arial" charset="0"/>
            </a:endParaRPr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endParaRPr lang="ru-RU" b="0" smtClean="0">
              <a:latin typeface="Arial" charset="0"/>
            </a:endParaRPr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r>
              <a:rPr lang="ru-RU" b="0" smtClean="0">
                <a:latin typeface="Arial" charset="0"/>
              </a:rPr>
              <a:t> </a:t>
            </a:r>
            <a:endParaRPr lang="ru-RU" sz="1400" b="0" smtClean="0">
              <a:latin typeface="Arial" charset="0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ru-RU" b="0" smtClean="0">
              <a:latin typeface="Arial" charset="0"/>
            </a:endParaRPr>
          </a:p>
        </p:txBody>
      </p:sp>
      <p:graphicFrame>
        <p:nvGraphicFramePr>
          <p:cNvPr id="90116" name="Diagram 6"/>
          <p:cNvGraphicFramePr>
            <a:graphicFrameLocks/>
          </p:cNvGraphicFramePr>
          <p:nvPr>
            <p:ph sz="half" idx="4294967295"/>
          </p:nvPr>
        </p:nvGraphicFramePr>
        <p:xfrm>
          <a:off x="323850" y="1773238"/>
          <a:ext cx="8569325" cy="4751387"/>
        </p:xfrm>
        <a:graphic>
          <a:graphicData uri="http://schemas.openxmlformats.org/drawingml/2006/compatibility">
            <com:legacyDrawing xmlns:com="http://schemas.openxmlformats.org/drawingml/2006/compatibility" spid="_x0000_s90116"/>
          </a:graphicData>
        </a:graphic>
      </p:graphicFrame>
      <p:sp>
        <p:nvSpPr>
          <p:cNvPr id="90129" name="AutoShape 17"/>
          <p:cNvSpPr>
            <a:spLocks noChangeArrowheads="1"/>
          </p:cNvSpPr>
          <p:nvPr/>
        </p:nvSpPr>
        <p:spPr bwMode="auto">
          <a:xfrm>
            <a:off x="179388" y="2205038"/>
            <a:ext cx="2305050" cy="1008062"/>
          </a:xfrm>
          <a:prstGeom prst="wedgeRoundRectCallout">
            <a:avLst>
              <a:gd name="adj1" fmla="val 116116"/>
              <a:gd name="adj2" fmla="val 168269"/>
              <a:gd name="adj3" fmla="val 16667"/>
            </a:avLst>
          </a:prstGeom>
          <a:gradFill rotWithShape="1">
            <a:gsLst>
              <a:gs pos="0">
                <a:srgbClr val="474776"/>
              </a:gs>
              <a:gs pos="100000">
                <a:srgbClr val="9999FF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ru-RU"/>
          </a:p>
        </p:txBody>
      </p:sp>
      <p:sp>
        <p:nvSpPr>
          <p:cNvPr id="90130" name="Text Box 18"/>
          <p:cNvSpPr txBox="1">
            <a:spLocks noChangeArrowheads="1"/>
          </p:cNvSpPr>
          <p:nvPr/>
        </p:nvSpPr>
        <p:spPr bwMode="auto">
          <a:xfrm>
            <a:off x="179388" y="2349500"/>
            <a:ext cx="2233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b="1"/>
              <a:t>организация и</a:t>
            </a:r>
          </a:p>
          <a:p>
            <a:pPr algn="ctr" eaLnBrk="0" hangingPunct="0"/>
            <a:r>
              <a:rPr lang="ru-RU" b="1"/>
              <a:t>содержание</a:t>
            </a:r>
          </a:p>
        </p:txBody>
      </p:sp>
      <p:sp>
        <p:nvSpPr>
          <p:cNvPr id="90131" name="AutoShape 19"/>
          <p:cNvSpPr>
            <a:spLocks noChangeArrowheads="1"/>
          </p:cNvSpPr>
          <p:nvPr/>
        </p:nvSpPr>
        <p:spPr bwMode="auto">
          <a:xfrm>
            <a:off x="6804025" y="2565400"/>
            <a:ext cx="2087563" cy="1008063"/>
          </a:xfrm>
          <a:prstGeom prst="wedgeRoundRectCallout">
            <a:avLst>
              <a:gd name="adj1" fmla="val -91139"/>
              <a:gd name="adj2" fmla="val 26852"/>
              <a:gd name="adj3" fmla="val 16667"/>
            </a:avLst>
          </a:prstGeom>
          <a:gradFill rotWithShape="1">
            <a:gsLst>
              <a:gs pos="0">
                <a:srgbClr val="CC00FF"/>
              </a:gs>
              <a:gs pos="100000">
                <a:srgbClr val="5E0076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ru-RU"/>
          </a:p>
        </p:txBody>
      </p:sp>
      <p:sp>
        <p:nvSpPr>
          <p:cNvPr id="90132" name="Text Box 20"/>
          <p:cNvSpPr txBox="1">
            <a:spLocks noChangeArrowheads="1"/>
          </p:cNvSpPr>
          <p:nvPr/>
        </p:nvSpPr>
        <p:spPr bwMode="auto">
          <a:xfrm>
            <a:off x="6732588" y="2636838"/>
            <a:ext cx="22320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b="1"/>
              <a:t>Планируемые результаты достижения ОП</a:t>
            </a:r>
          </a:p>
          <a:p>
            <a:pPr eaLnBrk="0" hangingPunct="0"/>
            <a:r>
              <a:rPr lang="ru-RU"/>
              <a:t> </a:t>
            </a:r>
          </a:p>
        </p:txBody>
      </p:sp>
      <p:sp>
        <p:nvSpPr>
          <p:cNvPr id="90133" name="AutoShape 21"/>
          <p:cNvSpPr>
            <a:spLocks noChangeArrowheads="1"/>
          </p:cNvSpPr>
          <p:nvPr/>
        </p:nvSpPr>
        <p:spPr bwMode="auto">
          <a:xfrm>
            <a:off x="6786563" y="5643563"/>
            <a:ext cx="1944687" cy="792162"/>
          </a:xfrm>
          <a:prstGeom prst="wedgeRoundRectCallout">
            <a:avLst>
              <a:gd name="adj1" fmla="val -59060"/>
              <a:gd name="adj2" fmla="val -102106"/>
              <a:gd name="adj3" fmla="val 16667"/>
            </a:avLst>
          </a:prstGeom>
          <a:gradFill rotWithShape="1">
            <a:gsLst>
              <a:gs pos="0">
                <a:srgbClr val="808000"/>
              </a:gs>
              <a:gs pos="100000">
                <a:srgbClr val="3B3B00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ru-RU"/>
          </a:p>
        </p:txBody>
      </p:sp>
      <p:sp>
        <p:nvSpPr>
          <p:cNvPr id="90134" name="Text Box 22"/>
          <p:cNvSpPr txBox="1">
            <a:spLocks noChangeArrowheads="1"/>
          </p:cNvSpPr>
          <p:nvPr/>
        </p:nvSpPr>
        <p:spPr bwMode="auto">
          <a:xfrm>
            <a:off x="6858000" y="5643563"/>
            <a:ext cx="1873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b="1"/>
              <a:t>ресурсы и условия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Целеполагание</a:t>
            </a:r>
          </a:p>
        </p:txBody>
      </p:sp>
      <p:sp>
        <p:nvSpPr>
          <p:cNvPr id="111618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686800" cy="5418137"/>
          </a:xfrm>
        </p:spPr>
        <p:txBody>
          <a:bodyPr/>
          <a:lstStyle/>
          <a:p>
            <a:r>
              <a:rPr lang="ru-RU" i="1" smtClean="0"/>
              <a:t>Целеполагание</a:t>
            </a:r>
            <a:r>
              <a:rPr lang="ru-RU" smtClean="0"/>
              <a:t> – процесс формирования цели, процесс ее развертывания.</a:t>
            </a:r>
          </a:p>
          <a:p>
            <a:pPr>
              <a:buFont typeface="Wingdings" pitchFamily="2" charset="2"/>
              <a:buNone/>
            </a:pPr>
            <a:r>
              <a:rPr lang="ru-RU" i="1" smtClean="0"/>
              <a:t>   Алгоритм целеполагания:</a:t>
            </a:r>
          </a:p>
          <a:p>
            <a:r>
              <a:rPr lang="ru-RU" smtClean="0"/>
              <a:t>Анализ обстановки – учет нормативных документов (стандарта).</a:t>
            </a:r>
          </a:p>
          <a:p>
            <a:r>
              <a:rPr lang="ru-RU" smtClean="0"/>
              <a:t>Выяснение имеющихся ресурсов, сил и возможностей.</a:t>
            </a:r>
          </a:p>
          <a:p>
            <a:r>
              <a:rPr lang="ru-RU" smtClean="0"/>
              <a:t>Формулировка цели.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   Этапы:</a:t>
            </a:r>
          </a:p>
          <a:p>
            <a:r>
              <a:rPr lang="ru-RU" smtClean="0"/>
              <a:t>Определение – формулирование -постановка цели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Постановка цели</a:t>
            </a:r>
          </a:p>
        </p:txBody>
      </p:sp>
      <p:sp>
        <p:nvSpPr>
          <p:cNvPr id="11264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   3 фазы:</a:t>
            </a:r>
          </a:p>
          <a:p>
            <a:r>
              <a:rPr lang="ru-RU" smtClean="0"/>
              <a:t>Нахождение целей: </a:t>
            </a:r>
            <a:r>
              <a:rPr lang="ru-RU" i="1" smtClean="0"/>
              <a:t>Чего Я хочу? </a:t>
            </a:r>
            <a:r>
              <a:rPr lang="ru-RU" smtClean="0"/>
              <a:t>(цели должны быть ясными)</a:t>
            </a:r>
          </a:p>
          <a:p>
            <a:r>
              <a:rPr lang="ru-RU" smtClean="0"/>
              <a:t>Ситуационный анализ: </a:t>
            </a:r>
            <a:r>
              <a:rPr lang="ru-RU" i="1" smtClean="0"/>
              <a:t>Что Я могу? </a:t>
            </a:r>
            <a:r>
              <a:rPr lang="ru-RU" smtClean="0"/>
              <a:t>(регистрация ресурсов)</a:t>
            </a:r>
          </a:p>
          <a:p>
            <a:r>
              <a:rPr lang="ru-RU" smtClean="0"/>
              <a:t>Формулировка целей: </a:t>
            </a:r>
            <a:r>
              <a:rPr lang="ru-RU" i="1" smtClean="0"/>
              <a:t>К чему Я приступаю?</a:t>
            </a:r>
            <a:r>
              <a:rPr lang="ru-RU" smtClean="0"/>
              <a:t> (конкретные практические цели с четкими результатами и сроками)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Цель и задача</a:t>
            </a:r>
          </a:p>
        </p:txBody>
      </p:sp>
      <p:sp>
        <p:nvSpPr>
          <p:cNvPr id="113666" name="Содержимое 2"/>
          <p:cNvSpPr>
            <a:spLocks noGrp="1"/>
          </p:cNvSpPr>
          <p:nvPr>
            <p:ph idx="1"/>
          </p:nvPr>
        </p:nvSpPr>
        <p:spPr>
          <a:xfrm>
            <a:off x="457200" y="1241425"/>
            <a:ext cx="8543925" cy="5248275"/>
          </a:xfrm>
        </p:spPr>
        <p:txBody>
          <a:bodyPr/>
          <a:lstStyle/>
          <a:p>
            <a:pPr eaLnBrk="1" hangingPunct="1"/>
            <a:r>
              <a:rPr lang="ru-RU" smtClean="0"/>
              <a:t>Цель — отвечает на вопрос «Чего нужно достигнуть?», </a:t>
            </a:r>
          </a:p>
          <a:p>
            <a:pPr eaLnBrk="1" hangingPunct="1"/>
            <a:r>
              <a:rPr lang="ru-RU" smtClean="0"/>
              <a:t>а </a:t>
            </a:r>
            <a:r>
              <a:rPr lang="ru-RU" i="1" smtClean="0"/>
              <a:t>задача</a:t>
            </a:r>
            <a:r>
              <a:rPr lang="ru-RU" smtClean="0"/>
              <a:t> — на вопрос «Какими действиями этого можно достигнуть?».</a:t>
            </a:r>
          </a:p>
          <a:p>
            <a:pPr eaLnBrk="1" hangingPunct="1"/>
            <a:r>
              <a:rPr lang="ru-RU" smtClean="0"/>
              <a:t>По сути учебные цели представляются системой учебных задач.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Действия</a:t>
            </a:r>
          </a:p>
        </p:txBody>
      </p:sp>
      <p:sp>
        <p:nvSpPr>
          <p:cNvPr id="114690" name="Содержимое 2"/>
          <p:cNvSpPr>
            <a:spLocks noGrp="1"/>
          </p:cNvSpPr>
          <p:nvPr>
            <p:ph idx="1"/>
          </p:nvPr>
        </p:nvSpPr>
        <p:spPr>
          <a:xfrm>
            <a:off x="457200" y="1241425"/>
            <a:ext cx="8686800" cy="52482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0" smtClean="0"/>
              <a:t>1. Изучаем стандарт (планируемые результаты)</a:t>
            </a:r>
          </a:p>
          <a:p>
            <a:pPr>
              <a:buFont typeface="Wingdings" pitchFamily="2" charset="2"/>
              <a:buNone/>
            </a:pPr>
            <a:r>
              <a:rPr lang="ru-RU" b="0" smtClean="0"/>
              <a:t>2. Четко определяем, что должно быть в результате обучения ученика на данном уроке (какое новообразование):</a:t>
            </a:r>
          </a:p>
          <a:p>
            <a:r>
              <a:rPr lang="ru-RU" b="0" i="1" smtClean="0"/>
              <a:t>Знание </a:t>
            </a:r>
            <a:r>
              <a:rPr lang="ru-RU" b="0" smtClean="0"/>
              <a:t>(представление и/или понятие)</a:t>
            </a:r>
          </a:p>
          <a:p>
            <a:r>
              <a:rPr lang="ru-RU" b="0" i="1" smtClean="0"/>
              <a:t>Умение</a:t>
            </a:r>
            <a:r>
              <a:rPr lang="ru-RU" b="0" smtClean="0"/>
              <a:t> (общее и/или предметное)</a:t>
            </a:r>
          </a:p>
          <a:p>
            <a:r>
              <a:rPr lang="ru-RU" b="0" i="1" smtClean="0"/>
              <a:t>Отношение </a:t>
            </a:r>
            <a:r>
              <a:rPr lang="ru-RU" b="0" smtClean="0"/>
              <a:t>(воспитание)</a:t>
            </a:r>
          </a:p>
          <a:p>
            <a:pPr>
              <a:buFont typeface="Wingdings" pitchFamily="2" charset="2"/>
              <a:buNone/>
            </a:pPr>
            <a:r>
              <a:rPr lang="ru-RU" b="0" smtClean="0"/>
              <a:t>3. Выясняем уровень усвоения (базовый, повышенный, углубленный)</a:t>
            </a:r>
          </a:p>
          <a:p>
            <a:pPr>
              <a:buFont typeface="Wingdings" pitchFamily="2" charset="2"/>
              <a:buNone/>
            </a:pPr>
            <a:r>
              <a:rPr lang="ru-RU" b="0" smtClean="0"/>
              <a:t>4. Формулируем конкретные цели/задачи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Таксономии целей</a:t>
            </a:r>
          </a:p>
        </p:txBody>
      </p:sp>
      <p:sp>
        <p:nvSpPr>
          <p:cNvPr id="115714" name="Содержимое 9"/>
          <p:cNvSpPr>
            <a:spLocks noGrp="1"/>
          </p:cNvSpPr>
          <p:nvPr>
            <p:ph idx="1"/>
          </p:nvPr>
        </p:nvSpPr>
        <p:spPr>
          <a:xfrm>
            <a:off x="457200" y="1241425"/>
            <a:ext cx="8686800" cy="5248275"/>
          </a:xfrm>
        </p:spPr>
        <p:txBody>
          <a:bodyPr/>
          <a:lstStyle/>
          <a:p>
            <a:r>
              <a:rPr lang="ru-RU" smtClean="0">
                <a:hlinkClick r:id="rId2" action="ppaction://hlinkfile"/>
              </a:rPr>
              <a:t>Таксономия Беспалько</a:t>
            </a:r>
            <a:endParaRPr lang="ru-RU" smtClean="0"/>
          </a:p>
          <a:p>
            <a:r>
              <a:rPr lang="ru-RU" smtClean="0">
                <a:hlinkClick r:id="rId3" action="ppaction://hlinkfile"/>
              </a:rPr>
              <a:t>Таксономия Блума</a:t>
            </a:r>
            <a:r>
              <a:rPr lang="ru-RU" smtClean="0"/>
              <a:t>                     </a:t>
            </a:r>
            <a:r>
              <a:rPr lang="ru-RU" smtClean="0">
                <a:hlinkClick r:id="rId4" action="ppaction://hlinkfile"/>
              </a:rPr>
              <a:t>(Конструктор задач)</a:t>
            </a:r>
            <a:endParaRPr lang="ru-RU" smtClean="0"/>
          </a:p>
          <a:p>
            <a:r>
              <a:rPr lang="ru-RU" smtClean="0">
                <a:hlinkClick r:id="rId5" action="ppaction://hlinkfile"/>
              </a:rPr>
              <a:t>Таксономия Д. Толлингеровой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Уровни усвоения деятельности по Беспалько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116738" name="Рисунок 5" descr="P33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143000"/>
            <a:ext cx="8297862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763000" cy="563563"/>
          </a:xfrm>
        </p:spPr>
        <p:txBody>
          <a:bodyPr/>
          <a:lstStyle/>
          <a:p>
            <a:pPr eaLnBrk="1" hangingPunct="1"/>
            <a:r>
              <a:rPr lang="en-US" smtClean="0"/>
              <a:t/>
            </a:r>
            <a:br>
              <a:rPr lang="en-US" smtClean="0"/>
            </a:br>
            <a:r>
              <a:rPr lang="ru-RU" smtClean="0"/>
              <a:t>Процесс усвоения деятельности</a:t>
            </a:r>
            <a:br>
              <a:rPr lang="ru-RU" smtClean="0"/>
            </a:br>
            <a:endParaRPr lang="ru-RU" smtClean="0"/>
          </a:p>
        </p:txBody>
      </p:sp>
      <p:sp>
        <p:nvSpPr>
          <p:cNvPr id="1177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117763" name="Рисунок 5" descr="Процесс усвоеия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275" y="1019175"/>
            <a:ext cx="7281863" cy="583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Познавательная деятельность</a:t>
            </a:r>
          </a:p>
        </p:txBody>
      </p:sp>
      <p:pic>
        <p:nvPicPr>
          <p:cNvPr id="118786" name="Содержимое 6" descr="Gjpyfdfn ltzn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41275" y="1785938"/>
            <a:ext cx="9224963" cy="3981450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Обратная связь</a:t>
            </a:r>
          </a:p>
        </p:txBody>
      </p:sp>
      <p:sp>
        <p:nvSpPr>
          <p:cNvPr id="119810" name="Содержимое 2"/>
          <p:cNvSpPr>
            <a:spLocks noGrp="1"/>
          </p:cNvSpPr>
          <p:nvPr>
            <p:ph idx="1"/>
          </p:nvPr>
        </p:nvSpPr>
        <p:spPr>
          <a:xfrm>
            <a:off x="285750" y="1285875"/>
            <a:ext cx="8858250" cy="5105400"/>
          </a:xfrm>
        </p:spPr>
        <p:txBody>
          <a:bodyPr/>
          <a:lstStyle/>
          <a:p>
            <a:pPr eaLnBrk="1" hangingPunct="1"/>
            <a:r>
              <a:rPr lang="ru-RU" sz="2000" b="0" smtClean="0"/>
              <a:t>Учебный процесс организуется не ради получения правильных ответов от учащихся, а для обучения их тем познавательным действиям, которые ведут к этим ответам. Следовательно, контролировать надо содержание формируемых действий.</a:t>
            </a:r>
          </a:p>
          <a:p>
            <a:pPr eaLnBrk="1" hangingPunct="1"/>
            <a:r>
              <a:rPr lang="ru-RU" sz="2000" b="0" smtClean="0"/>
              <a:t>Обратная связь должна нести следующую информацию: </a:t>
            </a:r>
          </a:p>
          <a:p>
            <a:pPr eaLnBrk="1" hangingPunct="1"/>
            <a:r>
              <a:rPr lang="ru-RU" sz="2000" b="0" smtClean="0"/>
              <a:t>выполняет ли обучаемый намеченное действие, </a:t>
            </a:r>
          </a:p>
          <a:p>
            <a:pPr eaLnBrk="1" hangingPunct="1"/>
            <a:r>
              <a:rPr lang="ru-RU" sz="2000" b="0" smtClean="0"/>
              <a:t>правильно ли его выполняет; </a:t>
            </a:r>
          </a:p>
          <a:p>
            <a:pPr eaLnBrk="1" hangingPunct="1"/>
            <a:r>
              <a:rPr lang="ru-RU" sz="2000" b="0" smtClean="0"/>
              <a:t>соответствует ли форма действия данному этапу усвоения; </a:t>
            </a:r>
          </a:p>
          <a:p>
            <a:pPr eaLnBrk="1" hangingPunct="1"/>
            <a:r>
              <a:rPr lang="ru-RU" sz="2000" b="0" smtClean="0"/>
              <a:t>формируется ли действие с должной мерой обобщения, освоения (автоматизированности, быстроты выполнения и др.) и т.д. </a:t>
            </a:r>
          </a:p>
          <a:p>
            <a:pPr eaLnBrk="1" hangingPunct="1"/>
            <a:r>
              <a:rPr lang="ru-RU" sz="2000" b="0" smtClean="0"/>
              <a:t>Возможны</a:t>
            </a:r>
            <a:r>
              <a:rPr lang="ru-RU" sz="2400" b="0" smtClean="0"/>
              <a:t> </a:t>
            </a:r>
            <a:r>
              <a:rPr lang="ru-RU" sz="2000" b="0" smtClean="0"/>
              <a:t>два способа управления учебной деятельностью учащегося: разомкнутое(отсроченное) или замкнутое (немедленное) управление.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0"/>
            <a:ext cx="7772400" cy="78581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Этапы процесса обучения</a:t>
            </a:r>
          </a:p>
        </p:txBody>
      </p:sp>
      <p:sp>
        <p:nvSpPr>
          <p:cNvPr id="120834" name="Содержимое 2"/>
          <p:cNvSpPr>
            <a:spLocks noGrp="1"/>
          </p:cNvSpPr>
          <p:nvPr>
            <p:ph idx="4294967295"/>
          </p:nvPr>
        </p:nvSpPr>
        <p:spPr>
          <a:xfrm>
            <a:off x="357188" y="1428750"/>
            <a:ext cx="4000500" cy="50006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2E2E01"/>
                </a:solidFill>
              </a:rPr>
              <a:t>Мотивация</a:t>
            </a:r>
          </a:p>
          <a:p>
            <a:pPr eaLnBrk="1" hangingPunct="1"/>
            <a:r>
              <a:rPr lang="ru-RU" smtClean="0">
                <a:solidFill>
                  <a:srgbClr val="2E2E01"/>
                </a:solidFill>
              </a:rPr>
              <a:t>Целеполагание</a:t>
            </a:r>
          </a:p>
          <a:p>
            <a:pPr eaLnBrk="1" hangingPunct="1"/>
            <a:r>
              <a:rPr lang="ru-RU" smtClean="0">
                <a:solidFill>
                  <a:srgbClr val="2E2E01"/>
                </a:solidFill>
              </a:rPr>
              <a:t>Планирование</a:t>
            </a:r>
          </a:p>
          <a:p>
            <a:pPr eaLnBrk="1" hangingPunct="1"/>
            <a:r>
              <a:rPr lang="ru-RU" smtClean="0">
                <a:solidFill>
                  <a:srgbClr val="2E2E01"/>
                </a:solidFill>
              </a:rPr>
              <a:t>Деятельность по реализации (действия)</a:t>
            </a:r>
          </a:p>
          <a:p>
            <a:pPr eaLnBrk="1" hangingPunct="1"/>
            <a:r>
              <a:rPr lang="ru-RU" smtClean="0">
                <a:solidFill>
                  <a:srgbClr val="2E2E01"/>
                </a:solidFill>
              </a:rPr>
              <a:t>Рефлексия</a:t>
            </a:r>
          </a:p>
          <a:p>
            <a:pPr eaLnBrk="1" hangingPunct="1"/>
            <a:r>
              <a:rPr lang="ru-RU" smtClean="0">
                <a:solidFill>
                  <a:srgbClr val="2E2E01"/>
                </a:solidFill>
              </a:rPr>
              <a:t>Оценка эксперта</a:t>
            </a:r>
          </a:p>
          <a:p>
            <a:pPr eaLnBrk="1" hangingPunct="1"/>
            <a:r>
              <a:rPr lang="ru-RU" smtClean="0">
                <a:solidFill>
                  <a:srgbClr val="2E2E01"/>
                </a:solidFill>
              </a:rPr>
              <a:t>Коррекция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4857750" y="1714500"/>
            <a:ext cx="4286250" cy="38020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SzPct val="80000"/>
              <a:buFontTx/>
              <a:buBlip>
                <a:blip r:embed="rId2"/>
              </a:buBlip>
              <a:defRPr/>
            </a:pPr>
            <a:r>
              <a:rPr lang="ru-RU" sz="2800" b="1">
                <a:solidFill>
                  <a:srgbClr val="191919"/>
                </a:solidFill>
                <a:latin typeface="Verdana" pitchFamily="34" charset="0"/>
              </a:rPr>
              <a:t>Первичный сбор информации</a:t>
            </a:r>
          </a:p>
          <a:p>
            <a:pPr marL="342900" indent="-342900">
              <a:spcBef>
                <a:spcPct val="20000"/>
              </a:spcBef>
              <a:buSzPct val="80000"/>
              <a:buFontTx/>
              <a:buBlip>
                <a:blip r:embed="rId2"/>
              </a:buBlip>
              <a:defRPr/>
            </a:pPr>
            <a:r>
              <a:rPr lang="ru-RU" sz="2800" b="1">
                <a:solidFill>
                  <a:srgbClr val="191919"/>
                </a:solidFill>
                <a:latin typeface="Verdana" pitchFamily="34" charset="0"/>
              </a:rPr>
              <a:t>Построение ориентировочной основы действий</a:t>
            </a:r>
          </a:p>
          <a:p>
            <a:pPr marL="342900" indent="-342900">
              <a:spcBef>
                <a:spcPct val="20000"/>
              </a:spcBef>
              <a:buSzPct val="80000"/>
              <a:buFontTx/>
              <a:buBlip>
                <a:blip r:embed="rId2"/>
              </a:buBlip>
              <a:defRPr/>
            </a:pPr>
            <a:r>
              <a:rPr lang="ru-RU" sz="2800" b="1">
                <a:solidFill>
                  <a:srgbClr val="191919"/>
                </a:solidFill>
                <a:latin typeface="Verdana" pitchFamily="34" charset="0"/>
              </a:rPr>
              <a:t>Построение алгоритма</a:t>
            </a:r>
          </a:p>
          <a:p>
            <a:pPr marL="342900" indent="-342900">
              <a:spcBef>
                <a:spcPct val="20000"/>
              </a:spcBef>
              <a:buSzPct val="80000"/>
              <a:buFontTx/>
              <a:buBlip>
                <a:blip r:embed="rId2"/>
              </a:buBlip>
              <a:defRPr/>
            </a:pPr>
            <a:endParaRPr lang="ru-RU" sz="2800" b="1">
              <a:latin typeface="Verdana" pitchFamily="34" charset="0"/>
            </a:endParaRPr>
          </a:p>
        </p:txBody>
      </p:sp>
      <p:sp>
        <p:nvSpPr>
          <p:cNvPr id="120836" name="Стрелка вправо 4"/>
          <p:cNvSpPr>
            <a:spLocks noChangeArrowheads="1"/>
          </p:cNvSpPr>
          <p:nvPr/>
        </p:nvSpPr>
        <p:spPr bwMode="auto">
          <a:xfrm>
            <a:off x="3851275" y="2492375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02" name="AutoShape 2"/>
          <p:cNvSpPr>
            <a:spLocks noChangeArrowheads="1"/>
          </p:cNvSpPr>
          <p:nvPr/>
        </p:nvSpPr>
        <p:spPr bwMode="gray">
          <a:xfrm>
            <a:off x="285750" y="285750"/>
            <a:ext cx="8605838" cy="1166813"/>
          </a:xfrm>
          <a:prstGeom prst="roundRect">
            <a:avLst>
              <a:gd name="adj" fmla="val 46389"/>
            </a:avLst>
          </a:prstGeom>
          <a:solidFill>
            <a:srgbClr val="99CCFF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Особенности подхода к разработке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стандартов второго поколения</a:t>
            </a:r>
            <a:endParaRPr lang="ru-RU" sz="40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911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71625"/>
            <a:ext cx="9144000" cy="4232275"/>
          </a:xfrm>
        </p:spPr>
        <p:txBody>
          <a:bodyPr/>
          <a:lstStyle/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ru-RU" sz="2400" b="0" smtClean="0">
                <a:latin typeface="Arial" charset="0"/>
              </a:rPr>
              <a:t>1. </a:t>
            </a:r>
            <a:r>
              <a:rPr lang="ru-RU" b="0" smtClean="0">
                <a:latin typeface="Arial" charset="0"/>
              </a:rPr>
              <a:t>Ориентация</a:t>
            </a:r>
            <a:r>
              <a:rPr lang="ru-RU" sz="2400" b="0" smtClean="0">
                <a:latin typeface="Arial" charset="0"/>
              </a:rPr>
              <a:t> </a:t>
            </a:r>
            <a:r>
              <a:rPr lang="ru-RU" b="0" smtClean="0">
                <a:latin typeface="Arial" charset="0"/>
              </a:rPr>
              <a:t>на результат образования</a:t>
            </a:r>
          </a:p>
          <a:p>
            <a:pPr marL="609600" indent="-609600" algn="ctr">
              <a:lnSpc>
                <a:spcPct val="90000"/>
              </a:lnSpc>
              <a:spcBef>
                <a:spcPct val="0"/>
              </a:spcBef>
            </a:pPr>
            <a:r>
              <a:rPr lang="ru-RU" sz="2400" smtClean="0">
                <a:latin typeface="Arial" charset="0"/>
              </a:rPr>
              <a:t>Цели=идеалы </a:t>
            </a:r>
            <a:r>
              <a:rPr lang="ru-RU" sz="2400" smtClean="0">
                <a:latin typeface="Arial" charset="0"/>
                <a:sym typeface="Symbol" pitchFamily="18" charset="2"/>
              </a:rPr>
              <a:t> </a:t>
            </a:r>
            <a:r>
              <a:rPr lang="ru-RU" sz="2400" smtClean="0">
                <a:latin typeface="Arial" charset="0"/>
              </a:rPr>
              <a:t>заданные средства </a:t>
            </a:r>
            <a:r>
              <a:rPr lang="ru-RU" sz="2400" smtClean="0">
                <a:latin typeface="Arial" charset="0"/>
                <a:sym typeface="Symbol" pitchFamily="18" charset="2"/>
              </a:rPr>
              <a:t> </a:t>
            </a:r>
            <a:r>
              <a:rPr lang="ru-RU" sz="2400" smtClean="0">
                <a:latin typeface="Arial" charset="0"/>
              </a:rPr>
              <a:t>результат</a:t>
            </a:r>
          </a:p>
          <a:p>
            <a:pPr marL="609600" indent="-609600" algn="just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endParaRPr lang="ru-RU" sz="1800" smtClean="0">
              <a:latin typeface="Arial" charset="0"/>
            </a:endParaRPr>
          </a:p>
          <a:p>
            <a:pPr marL="609600" indent="-609600" algn="just">
              <a:lnSpc>
                <a:spcPct val="90000"/>
              </a:lnSpc>
              <a:spcBef>
                <a:spcPct val="0"/>
              </a:spcBef>
            </a:pPr>
            <a:r>
              <a:rPr lang="ru-RU" sz="2400" b="0" smtClean="0">
                <a:latin typeface="Arial" charset="0"/>
              </a:rPr>
              <a:t>Цели=результаты </a:t>
            </a:r>
            <a:r>
              <a:rPr lang="ru-RU" sz="2400" b="0" smtClean="0">
                <a:latin typeface="Arial" charset="0"/>
                <a:sym typeface="Symbol" pitchFamily="18" charset="2"/>
              </a:rPr>
              <a:t> </a:t>
            </a:r>
            <a:r>
              <a:rPr lang="ru-RU" sz="2400" b="0" smtClean="0">
                <a:latin typeface="Arial" charset="0"/>
              </a:rPr>
              <a:t>средства избираемые педагогом </a:t>
            </a:r>
            <a:r>
              <a:rPr lang="ru-RU" sz="2400" b="0" smtClean="0">
                <a:latin typeface="Arial" charset="0"/>
                <a:sym typeface="Symbol" pitchFamily="18" charset="2"/>
              </a:rPr>
              <a:t> </a:t>
            </a:r>
            <a:r>
              <a:rPr lang="ru-RU" sz="2400" b="0" smtClean="0">
                <a:latin typeface="Arial" charset="0"/>
              </a:rPr>
              <a:t>оценка</a:t>
            </a:r>
          </a:p>
          <a:p>
            <a:pPr marL="609600" indent="-609600" algn="just">
              <a:lnSpc>
                <a:spcPct val="90000"/>
              </a:lnSpc>
              <a:spcBef>
                <a:spcPct val="0"/>
              </a:spcBef>
            </a:pPr>
            <a:endParaRPr lang="ru-RU" sz="2400" b="0" smtClean="0">
              <a:latin typeface="Arial" charset="0"/>
            </a:endParaRPr>
          </a:p>
          <a:p>
            <a:pPr marL="609600" indent="-609600" algn="ctr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b="0" smtClean="0">
                <a:latin typeface="Arial" charset="0"/>
              </a:rPr>
              <a:t>2. Понимание результата как деятельности</a:t>
            </a:r>
          </a:p>
          <a:p>
            <a:pPr marL="609600" indent="-609600">
              <a:lnSpc>
                <a:spcPct val="80000"/>
              </a:lnSpc>
              <a:spcAft>
                <a:spcPct val="10000"/>
              </a:spcAft>
            </a:pPr>
            <a:r>
              <a:rPr lang="ru-RU" sz="2400" smtClean="0">
                <a:latin typeface="Arial" charset="0"/>
              </a:rPr>
              <a:t>Ориентация на деятельностный подход: развитие личности на основе освоения способов деятельности</a:t>
            </a:r>
          </a:p>
        </p:txBody>
      </p:sp>
      <p:cxnSp>
        <p:nvCxnSpPr>
          <p:cNvPr id="91139" name="AutoShape 6"/>
          <p:cNvCxnSpPr>
            <a:cxnSpLocks noChangeShapeType="1"/>
            <a:stCxn id="91138" idx="1"/>
            <a:endCxn id="91138" idx="1"/>
          </p:cNvCxnSpPr>
          <p:nvPr/>
        </p:nvCxnSpPr>
        <p:spPr bwMode="auto">
          <a:xfrm rot="10800000">
            <a:off x="0" y="3687763"/>
            <a:ext cx="1588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91140" name="Line 7"/>
          <p:cNvSpPr>
            <a:spLocks noChangeShapeType="1"/>
          </p:cNvSpPr>
          <p:nvPr/>
        </p:nvSpPr>
        <p:spPr bwMode="auto">
          <a:xfrm>
            <a:off x="428625" y="2000250"/>
            <a:ext cx="360363" cy="576263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141" name="Line 8"/>
          <p:cNvSpPr>
            <a:spLocks noChangeShapeType="1"/>
          </p:cNvSpPr>
          <p:nvPr/>
        </p:nvSpPr>
        <p:spPr bwMode="auto">
          <a:xfrm flipH="1">
            <a:off x="428625" y="2000250"/>
            <a:ext cx="360363" cy="576263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0"/>
            <a:ext cx="7772400" cy="1108075"/>
          </a:xfrm>
        </p:spPr>
        <p:txBody>
          <a:bodyPr/>
          <a:lstStyle/>
          <a:p>
            <a:r>
              <a:rPr lang="ru-RU" smtClean="0"/>
              <a:t>Анализ и конструирование  урока  (Щуркова Н.Е.)</a:t>
            </a:r>
          </a:p>
        </p:txBody>
      </p:sp>
      <p:sp>
        <p:nvSpPr>
          <p:cNvPr id="12185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85750" y="1143000"/>
            <a:ext cx="8858250" cy="5715000"/>
          </a:xfrm>
        </p:spPr>
        <p:txBody>
          <a:bodyPr/>
          <a:lstStyle/>
          <a:p>
            <a:r>
              <a:rPr lang="ru-RU" sz="2000" i="1" smtClean="0"/>
              <a:t>Содержание урока</a:t>
            </a:r>
          </a:p>
          <a:p>
            <a:pPr>
              <a:buFont typeface="Wingdings" pitchFamily="2" charset="2"/>
              <a:buNone/>
            </a:pPr>
            <a:r>
              <a:rPr lang="ru-RU" sz="2000" b="0" smtClean="0"/>
              <a:t>    Качество содержания урока – </a:t>
            </a:r>
            <a:r>
              <a:rPr lang="ru-RU" sz="2000" smtClean="0"/>
              <a:t>знания</a:t>
            </a:r>
            <a:r>
              <a:rPr lang="ru-RU" sz="2000" b="0" smtClean="0"/>
              <a:t> </a:t>
            </a:r>
            <a:r>
              <a:rPr lang="ru-RU" sz="2000" b="0" smtClean="0">
                <a:latin typeface="Arial" charset="0"/>
              </a:rPr>
              <a:t>о</a:t>
            </a:r>
            <a:r>
              <a:rPr lang="ru-RU" sz="2000" b="0" smtClean="0"/>
              <a:t> мире, </a:t>
            </a:r>
            <a:r>
              <a:rPr lang="ru-RU" sz="2000" smtClean="0"/>
              <a:t>умения </a:t>
            </a:r>
            <a:r>
              <a:rPr lang="ru-RU" sz="2000" b="0" smtClean="0"/>
              <a:t>взаимодействовать с миром, </a:t>
            </a:r>
            <a:r>
              <a:rPr lang="ru-RU" sz="2000" smtClean="0"/>
              <a:t>отношения</a:t>
            </a:r>
            <a:r>
              <a:rPr lang="ru-RU" sz="2000" b="0" smtClean="0"/>
              <a:t> к миру – измеряется меркой </a:t>
            </a:r>
            <a:r>
              <a:rPr lang="ru-RU" sz="2000" i="1" smtClean="0"/>
              <a:t>«жизни»: </a:t>
            </a:r>
            <a:r>
              <a:rPr lang="ru-RU" sz="2000" b="0" smtClean="0"/>
              <a:t>насколько жизнь присутствует на уроке как предмет изучения и осмысления. Анализировать и оценивать данный блок – значит оценивать меру возвышения учебного материала до уровня закономерности жизни. </a:t>
            </a:r>
          </a:p>
          <a:p>
            <a:r>
              <a:rPr lang="ru-RU" sz="2000" i="1" smtClean="0"/>
              <a:t>Организация деятельности</a:t>
            </a:r>
          </a:p>
          <a:p>
            <a:pPr>
              <a:buFont typeface="Wingdings" pitchFamily="2" charset="2"/>
              <a:buNone/>
            </a:pPr>
            <a:r>
              <a:rPr lang="ru-RU" sz="2000" b="0" i="1" smtClean="0"/>
              <a:t>    </a:t>
            </a:r>
            <a:r>
              <a:rPr lang="ru-RU" sz="2000" b="0" smtClean="0"/>
              <a:t>Качество организации деятельности измеряется критерием </a:t>
            </a:r>
            <a:r>
              <a:rPr lang="ru-RU" sz="2000" i="1" smtClean="0"/>
              <a:t>«истины»</a:t>
            </a:r>
            <a:r>
              <a:rPr lang="ru-RU" sz="2000" smtClean="0"/>
              <a:t>: </a:t>
            </a:r>
            <a:r>
              <a:rPr lang="ru-RU" sz="2000" b="0" smtClean="0"/>
              <a:t>в какой мере присутствует на уроке истина как объект поиска? В какой мере истина задает необходимость действий? В какой мере формируются умения взаимодействовать с истиной?</a:t>
            </a:r>
          </a:p>
          <a:p>
            <a:pPr>
              <a:buFont typeface="Wingdings" pitchFamily="2" charset="2"/>
              <a:buNone/>
            </a:pPr>
            <a:r>
              <a:rPr lang="ru-RU" sz="2000" b="0" smtClean="0"/>
              <a:t>    Анализировать и оценивать данный блок – значит выявлять и оценивать меру активности всех учащихся в поисках истины и меру возможности каждым ребенком проявить свой индивидуальный вариант активного освоения и усвоения истины.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0"/>
            <a:ext cx="7772400" cy="963613"/>
          </a:xfrm>
        </p:spPr>
        <p:txBody>
          <a:bodyPr/>
          <a:lstStyle/>
          <a:p>
            <a:r>
              <a:rPr lang="ru-RU" smtClean="0"/>
              <a:t>Продолжение</a:t>
            </a:r>
          </a:p>
        </p:txBody>
      </p:sp>
      <p:sp>
        <p:nvSpPr>
          <p:cNvPr id="12288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85750" y="1071563"/>
            <a:ext cx="8858250" cy="5300662"/>
          </a:xfrm>
        </p:spPr>
        <p:txBody>
          <a:bodyPr/>
          <a:lstStyle/>
          <a:p>
            <a:r>
              <a:rPr lang="ru-RU" sz="2000" i="1" smtClean="0"/>
              <a:t>Взаимоотношения на уроке</a:t>
            </a:r>
          </a:p>
          <a:p>
            <a:pPr>
              <a:buFont typeface="Wingdings" pitchFamily="2" charset="2"/>
              <a:buNone/>
            </a:pPr>
            <a:r>
              <a:rPr lang="ru-RU" sz="2000" i="1" smtClean="0"/>
              <a:t>    </a:t>
            </a:r>
            <a:r>
              <a:rPr lang="ru-RU" sz="2000" b="0" smtClean="0"/>
              <a:t>Качество протекающих на уроке взаимоотношений между людьми измеряется критерием </a:t>
            </a:r>
            <a:r>
              <a:rPr lang="ru-RU" sz="2000" i="1" smtClean="0"/>
              <a:t>«человека»</a:t>
            </a:r>
            <a:r>
              <a:rPr lang="ru-RU" sz="2000" smtClean="0"/>
              <a:t>: </a:t>
            </a:r>
            <a:r>
              <a:rPr lang="ru-RU" sz="2000" b="0" smtClean="0"/>
              <a:t>какова мера уважения к человеку, присутствующему на уроке? К человеку, вступающему во взаимодействие с другим человеком? К человеку, опосредованно находящемуся в контексте урочной работы группы? К человеку, которым является каждый присутствующий?</a:t>
            </a:r>
          </a:p>
          <a:p>
            <a:pPr>
              <a:buFont typeface="Wingdings" pitchFamily="2" charset="2"/>
              <a:buNone/>
            </a:pPr>
            <a:r>
              <a:rPr lang="ru-RU" sz="2000" b="0" smtClean="0"/>
              <a:t>    	Профессиональное внимание педагога направляется по следующим основным векторам: «учитель – ученик», «ученик – учитель», «ученик – ученик».		</a:t>
            </a:r>
          </a:p>
          <a:p>
            <a:pPr>
              <a:buFont typeface="Wingdings" pitchFamily="2" charset="2"/>
              <a:buNone/>
            </a:pPr>
            <a:r>
              <a:rPr lang="ru-RU" sz="2000" b="0" smtClean="0"/>
              <a:t>    	Анализировать и оценивать данный блок – значит определить меру соответствия этическому образцу современного культурного уровня реально протекающих отношений между людьми.</a:t>
            </a:r>
          </a:p>
          <a:p>
            <a:pPr>
              <a:buFont typeface="Wingdings" pitchFamily="2" charset="2"/>
              <a:buNone/>
            </a:pPr>
            <a:r>
              <a:rPr lang="ru-RU" sz="2000" b="0" smtClean="0"/>
              <a:t>    	Три блока, три критерия и ряд методических положений, соответствующих критериям оценки, - ядро анализа урока.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57200" y="642918"/>
            <a:ext cx="8305800" cy="2772014"/>
          </a:xfrm>
        </p:spPr>
        <p:txBody>
          <a:bodyPr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0" kern="12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sz="3600" b="0" kern="12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</a:rPr>
            </a:br>
            <a:r>
              <a:rPr lang="ru-RU" sz="3600" b="0" kern="12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sz="3600" b="0" kern="12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</a:rPr>
            </a:br>
            <a:r>
              <a:rPr lang="ru-RU" sz="3600" b="0" kern="12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sz="3600" b="0" kern="12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</a:rPr>
            </a:br>
            <a:r>
              <a:rPr lang="ru-RU" sz="3600" b="0" kern="12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sz="3600" b="0" kern="12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</a:rPr>
            </a:br>
            <a:endParaRPr lang="ru-RU" sz="3600" b="0" kern="1200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123906" name="Прямоугольник 3"/>
          <p:cNvSpPr>
            <a:spLocks noChangeArrowheads="1"/>
          </p:cNvSpPr>
          <p:nvPr/>
        </p:nvSpPr>
        <p:spPr bwMode="auto">
          <a:xfrm>
            <a:off x="714375" y="1000125"/>
            <a:ext cx="7929563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latin typeface="Franklin Gothic Book" pitchFamily="34" charset="0"/>
              </a:rPr>
              <a:t>Подходы к разработке планируемых результатов обучения и системы оценки учебных достижений по физике в стандартах второго поколения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786050" y="4357694"/>
            <a:ext cx="6205550" cy="1714512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cap="all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«Мы начинали с того, что собирались </a:t>
            </a:r>
            <a:br>
              <a:rPr lang="ru-RU" sz="2000" cap="all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000" cap="all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проверять</a:t>
            </a:r>
            <a:r>
              <a:rPr lang="ru-RU" sz="2000" i="1" cap="all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000" b="1" i="1" cap="all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важное</a:t>
            </a:r>
            <a:r>
              <a:rPr lang="ru-RU" sz="2000" b="1" cap="all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r>
              <a:rPr lang="ru-RU" sz="2000" cap="all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а пришли к тому, </a:t>
            </a:r>
            <a:br>
              <a:rPr lang="ru-RU" sz="2000" cap="all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000" cap="all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что сделали </a:t>
            </a:r>
            <a:r>
              <a:rPr lang="ru-RU" sz="2000" b="1" i="1" cap="all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важным то, что проверяем</a:t>
            </a:r>
            <a:r>
              <a:rPr lang="ru-RU" sz="2000" b="1" cap="all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  <a:br>
              <a:rPr lang="ru-RU" sz="2000" b="1" cap="all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000" cap="all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                             </a:t>
            </a:r>
            <a:r>
              <a:rPr lang="ru-RU" sz="2000" i="1" cap="all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Марк </a:t>
            </a:r>
            <a:r>
              <a:rPr lang="ru-RU" sz="2000" i="1" cap="all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Зельман</a:t>
            </a:r>
            <a:r>
              <a:rPr lang="ru-RU" sz="2000" b="1" i="1" cap="all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000" cap="all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2000" cap="all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2000" cap="all" dirty="0">
              <a:solidFill>
                <a:schemeClr val="tx1">
                  <a:lumMod val="95000"/>
                  <a:lumOff val="5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4"/>
          <p:cNvSpPr>
            <a:spLocks noGrp="1"/>
          </p:cNvSpPr>
          <p:nvPr>
            <p:ph type="title" idx="4294967295"/>
          </p:nvPr>
        </p:nvSpPr>
        <p:spPr bwMode="auto"/>
        <p:txBody>
          <a:bodyPr/>
          <a:lstStyle/>
          <a:p>
            <a:r>
              <a:rPr lang="ru-RU" sz="2800" smtClean="0"/>
              <a:t>Стандарты для учителя-предметника</a:t>
            </a:r>
          </a:p>
        </p:txBody>
      </p:sp>
      <p:sp>
        <p:nvSpPr>
          <p:cNvPr id="125954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57200" y="1341438"/>
            <a:ext cx="4043363" cy="5148262"/>
          </a:xfrm>
        </p:spPr>
        <p:txBody>
          <a:bodyPr/>
          <a:lstStyle/>
          <a:p>
            <a:pPr algn="just"/>
            <a:r>
              <a:rPr lang="ru-RU" sz="2400" b="0" i="1" smtClean="0"/>
              <a:t>Регламентация содержания предмета:</a:t>
            </a:r>
            <a:r>
              <a:rPr lang="ru-RU" sz="240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2400" smtClean="0"/>
              <a:t>    определение обязательных дидактических единиц, включаемых в рабочую программу по предмету.</a:t>
            </a:r>
          </a:p>
        </p:txBody>
      </p:sp>
      <p:sp>
        <p:nvSpPr>
          <p:cNvPr id="125955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643438" y="1241425"/>
            <a:ext cx="4043362" cy="5248275"/>
          </a:xfrm>
        </p:spPr>
        <p:txBody>
          <a:bodyPr/>
          <a:lstStyle/>
          <a:p>
            <a:r>
              <a:rPr lang="ru-RU" sz="2400" b="0" i="1" smtClean="0"/>
              <a:t>Ориентация в требованиях к результатам обучения: </a:t>
            </a:r>
          </a:p>
          <a:p>
            <a:pPr>
              <a:buFont typeface="Wingdings" pitchFamily="2" charset="2"/>
              <a:buNone/>
            </a:pPr>
            <a:r>
              <a:rPr lang="ru-RU" sz="2400" b="0" i="1" smtClean="0"/>
              <a:t>   </a:t>
            </a:r>
            <a:r>
              <a:rPr lang="ru-RU" sz="2400" smtClean="0"/>
              <a:t>уровень усвоения каждой из дидактических единиц, уровень овладения умениями, формируемыми в рамках предмета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52400"/>
            <a:ext cx="8583613" cy="563563"/>
          </a:xfrm>
        </p:spPr>
        <p:txBody>
          <a:bodyPr/>
          <a:lstStyle/>
          <a:p>
            <a:pPr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Что необходимо </a:t>
            </a:r>
            <a:b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для диагностики учебных достижений</a:t>
            </a:r>
          </a:p>
        </p:txBody>
      </p:sp>
      <p:sp>
        <p:nvSpPr>
          <p:cNvPr id="126978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500188"/>
            <a:ext cx="8686800" cy="45799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Элементы содержания образования данной предметной области.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Перечень умений и способов деятельности, на формирование которых направлено изучение предмета.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Уровни усвоения содержания образования.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   </a:t>
            </a:r>
            <a:r>
              <a:rPr lang="ru-RU" i="1" smtClean="0"/>
              <a:t>Примеры заданий, иллюстрирующих эти требования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Структура планируемых результатов</a:t>
            </a:r>
          </a:p>
        </p:txBody>
      </p:sp>
      <p:sp>
        <p:nvSpPr>
          <p:cNvPr id="128002" name="Содержимое 2"/>
          <p:cNvSpPr>
            <a:spLocks noGrp="1"/>
          </p:cNvSpPr>
          <p:nvPr>
            <p:ph idx="4294967295"/>
          </p:nvPr>
        </p:nvSpPr>
        <p:spPr>
          <a:xfrm>
            <a:off x="250825" y="1341438"/>
            <a:ext cx="8435975" cy="53276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Два блока: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0" i="1" smtClean="0"/>
              <a:t>Выпускник научится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   Оценка освоения опорного материала на уровне, характеризующем исполнительскую компетентность. Задания базового и повышенного уровня.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0" smtClean="0"/>
              <a:t>   Единственное основание для перехода на следующую ступень обучения - выполнение учащимися заданий базового уровня</a:t>
            </a:r>
            <a:r>
              <a:rPr lang="ru-RU" sz="2400" smtClean="0"/>
              <a:t>.</a:t>
            </a:r>
          </a:p>
          <a:p>
            <a:pPr eaLnBrk="1" hangingPunct="1">
              <a:lnSpc>
                <a:spcPct val="80000"/>
              </a:lnSpc>
            </a:pPr>
            <a:endParaRPr lang="ru-RU" sz="2400" smtClean="0"/>
          </a:p>
          <a:p>
            <a:pPr eaLnBrk="1" hangingPunct="1">
              <a:lnSpc>
                <a:spcPct val="80000"/>
              </a:lnSpc>
            </a:pPr>
            <a:r>
              <a:rPr lang="ru-RU" sz="2400" b="0" i="1" smtClean="0"/>
              <a:t>Выпускник получит возможность научиться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0" smtClean="0"/>
              <a:t>   </a:t>
            </a:r>
            <a:r>
              <a:rPr lang="ru-RU" sz="2400" smtClean="0"/>
              <a:t>Невыполнение учащимися заданий, с помощью которых ведется оценка достижения планируемых результатов этой группы, не является препятствием для перехода на следующую ступень обучения.</a:t>
            </a:r>
            <a:r>
              <a:rPr lang="ru-RU" sz="2000" smtClean="0"/>
              <a:t> </a:t>
            </a:r>
            <a:endParaRPr lang="ru-RU" sz="2000" i="1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5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Пример двух уровней планируемых результатов</a:t>
            </a:r>
          </a:p>
        </p:txBody>
      </p:sp>
      <p:sp>
        <p:nvSpPr>
          <p:cNvPr id="129026" name="Содержимое 2"/>
          <p:cNvSpPr>
            <a:spLocks noGrp="1"/>
          </p:cNvSpPr>
          <p:nvPr>
            <p:ph sz="half" idx="4294967295"/>
          </p:nvPr>
        </p:nvSpPr>
        <p:spPr>
          <a:xfrm>
            <a:off x="250825" y="1557338"/>
            <a:ext cx="4191000" cy="47529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200" b="0" i="1" smtClean="0"/>
              <a:t>   Выпускник научится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200" b="0" i="1" smtClean="0"/>
              <a:t> </a:t>
            </a:r>
          </a:p>
          <a:p>
            <a:r>
              <a:rPr lang="ru-RU" sz="2000" i="1" smtClean="0"/>
              <a:t>решать задачи, используя физические законы и формулы, связывающие физические величины: на основе анализа условия задачи выделять физические величины и формулы, необходимые для ее решения и  проводить расчеты.</a:t>
            </a:r>
            <a:endParaRPr lang="ru-RU" sz="2200" smtClean="0"/>
          </a:p>
        </p:txBody>
      </p:sp>
      <p:sp>
        <p:nvSpPr>
          <p:cNvPr id="129027" name="Содержимое 3"/>
          <p:cNvSpPr>
            <a:spLocks noGrp="1"/>
          </p:cNvSpPr>
          <p:nvPr>
            <p:ph sz="half" idx="4294967295"/>
          </p:nvPr>
        </p:nvSpPr>
        <p:spPr>
          <a:xfrm>
            <a:off x="4572000" y="1628775"/>
            <a:ext cx="4343400" cy="4724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200" b="0" i="1" smtClean="0"/>
              <a:t>   </a:t>
            </a:r>
            <a:r>
              <a:rPr lang="en-US" sz="2200" b="0" i="1" smtClean="0"/>
              <a:t> </a:t>
            </a:r>
            <a:r>
              <a:rPr lang="ru-RU" sz="2200" b="0" i="1" smtClean="0"/>
              <a:t>Выпускник получит возможность научиться:</a:t>
            </a:r>
          </a:p>
          <a:p>
            <a:pPr eaLnBrk="1" hangingPunct="1"/>
            <a:r>
              <a:rPr lang="ru-RU" sz="2000" i="1" smtClean="0"/>
              <a:t>находить адекватную предложенной задаче физическую модель, разрешать проблему на основе имеющихся знаний с использованием математического аппарата, оценивать реальность полученного результата. </a:t>
            </a:r>
            <a:endParaRPr lang="ru-RU" sz="2000" smtClean="0"/>
          </a:p>
          <a:p>
            <a:pPr eaLnBrk="1" hangingPunct="1"/>
            <a:endParaRPr lang="ru-RU" sz="2200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Содержимое 2"/>
          <p:cNvSpPr>
            <a:spLocks noGrp="1"/>
          </p:cNvSpPr>
          <p:nvPr>
            <p:ph sz="half" idx="4294967295"/>
          </p:nvPr>
        </p:nvSpPr>
        <p:spPr>
          <a:xfrm>
            <a:off x="179388" y="1628775"/>
            <a:ext cx="4191000" cy="4724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b="0" i="1" smtClean="0"/>
              <a:t>   Выпускник научится </a:t>
            </a:r>
          </a:p>
          <a:p>
            <a:pPr eaLnBrk="1" hangingPunct="1"/>
            <a:r>
              <a:rPr lang="ru-RU" sz="2000" i="1" smtClean="0"/>
              <a:t>проводить исследования физических явлений: формулировать гипотезу исследования, конструировать установку, фиксировать результаты зависимости физических величин в виде таблиц и графиков, делать выводы по результатам исследования</a:t>
            </a:r>
          </a:p>
          <a:p>
            <a:pPr eaLnBrk="1" hangingPunct="1"/>
            <a:endParaRPr lang="ru-RU" sz="2400" smtClean="0"/>
          </a:p>
        </p:txBody>
      </p:sp>
      <p:sp>
        <p:nvSpPr>
          <p:cNvPr id="130050" name="Содержимое 3"/>
          <p:cNvSpPr>
            <a:spLocks noGrp="1"/>
          </p:cNvSpPr>
          <p:nvPr>
            <p:ph sz="half" idx="4294967295"/>
          </p:nvPr>
        </p:nvSpPr>
        <p:spPr>
          <a:xfrm>
            <a:off x="4572000" y="1557338"/>
            <a:ext cx="4343400" cy="4724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b="0" i="1" smtClean="0"/>
              <a:t>   Выпускник получит возможность научиться:</a:t>
            </a:r>
          </a:p>
          <a:p>
            <a:pPr eaLnBrk="1" hangingPunct="1"/>
            <a:r>
              <a:rPr lang="ru-RU" sz="2200" i="1" smtClean="0"/>
              <a:t>осознавать роль эксперимента в получении научной информации, взаимосвязь физических законов и различать основные подходы к построению физической теории</a:t>
            </a:r>
            <a:r>
              <a:rPr lang="ru-RU" sz="2400" i="1" smtClean="0"/>
              <a:t>;</a:t>
            </a:r>
            <a:endParaRPr lang="ru-RU" sz="2400" smtClean="0"/>
          </a:p>
          <a:p>
            <a:pPr eaLnBrk="1" hangingPunct="1"/>
            <a:endParaRPr lang="ru-RU" sz="2400" smtClean="0"/>
          </a:p>
        </p:txBody>
      </p:sp>
      <p:sp>
        <p:nvSpPr>
          <p:cNvPr id="12903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Пример двух уровней планируемых результатов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0"/>
            <a:ext cx="8439150" cy="900113"/>
          </a:xfrm>
        </p:spPr>
        <p:txBody>
          <a:bodyPr/>
          <a:lstStyle/>
          <a:p>
            <a:pPr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Операционализация планируемых результатов. Пример.</a:t>
            </a:r>
          </a:p>
        </p:txBody>
      </p:sp>
      <p:sp>
        <p:nvSpPr>
          <p:cNvPr id="131074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196975"/>
            <a:ext cx="9144000" cy="54006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0" smtClean="0"/>
              <a:t>    </a:t>
            </a:r>
            <a:r>
              <a:rPr lang="ru-RU" sz="2400" b="0" smtClean="0"/>
              <a:t>Планируемый результат: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0" i="1" smtClean="0"/>
              <a:t>    Понимать принципы действия машин, приборов и технических устройств, различать условия их безопасного использования в повседневной жизни.</a:t>
            </a:r>
            <a:endParaRPr lang="ru-RU" sz="2400" smtClean="0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b="0" smtClean="0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0" smtClean="0"/>
              <a:t>    Умения, </a:t>
            </a:r>
            <a:r>
              <a:rPr lang="ru-RU" sz="2400" smtClean="0"/>
              <a:t>характеризующие достижение этого результата:</a:t>
            </a:r>
            <a:r>
              <a:rPr lang="ru-RU" sz="2400" b="0" i="1" smtClean="0"/>
              <a:t> </a:t>
            </a:r>
            <a:endParaRPr lang="ru-RU" sz="2400" smtClean="0"/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Различать явления, лежащие в основе принципа действия машин, приборов и технических устройств.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Объяснять (с опорой на схемы, рисунки и т.п.) принцип действия изученных машин, приборов и технических устройств и условия безопасного использования машин, приборов и технических устройств в повседневной жизни.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    </a:t>
            </a:r>
            <a:r>
              <a:rPr lang="ru-RU" sz="2400" i="1" smtClean="0"/>
              <a:t>     (Для каждого умения приводятся примеры заданий базового и повышенного уровней)</a:t>
            </a:r>
            <a:endParaRPr lang="ru-RU" sz="2400" smtClean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Содержимое 2"/>
          <p:cNvSpPr>
            <a:spLocks noGrp="1"/>
          </p:cNvSpPr>
          <p:nvPr>
            <p:ph sz="half" idx="4294967295"/>
          </p:nvPr>
        </p:nvSpPr>
        <p:spPr>
          <a:xfrm>
            <a:off x="250825" y="1125538"/>
            <a:ext cx="4191000" cy="573246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1600" smtClean="0"/>
              <a:t>Различать явления, лежащие в основе принципа действия машин, приборов и технических устройств.</a:t>
            </a:r>
          </a:p>
          <a:p>
            <a:pPr algn="just">
              <a:buFont typeface="Wingdings" pitchFamily="2" charset="2"/>
              <a:buNone/>
            </a:pPr>
            <a:r>
              <a:rPr lang="ru-RU" sz="1400" b="0" i="1" smtClean="0"/>
              <a:t>Задание   (повышенный уровень)</a:t>
            </a:r>
            <a:endParaRPr lang="ru-RU" sz="1400" smtClean="0"/>
          </a:p>
          <a:p>
            <a:pPr>
              <a:buFont typeface="Wingdings" pitchFamily="2" charset="2"/>
              <a:buNone/>
            </a:pPr>
            <a:r>
              <a:rPr lang="ru-RU" sz="1400" smtClean="0"/>
              <a:t>На рисунке представлена схема демонстрационного опыта. </a:t>
            </a:r>
          </a:p>
          <a:p>
            <a:pPr>
              <a:buFont typeface="Wingdings" pitchFamily="2" charset="2"/>
              <a:buNone/>
            </a:pPr>
            <a:endParaRPr lang="ru-RU" sz="1400" smtClean="0"/>
          </a:p>
          <a:p>
            <a:pPr>
              <a:buFont typeface="Wingdings" pitchFamily="2" charset="2"/>
              <a:buNone/>
            </a:pPr>
            <a:endParaRPr lang="ru-RU" sz="1400" smtClean="0"/>
          </a:p>
          <a:p>
            <a:pPr>
              <a:buFont typeface="Wingdings" pitchFamily="2" charset="2"/>
              <a:buNone/>
            </a:pPr>
            <a:endParaRPr lang="ru-RU" sz="1400" smtClean="0"/>
          </a:p>
          <a:p>
            <a:pPr>
              <a:buFont typeface="Wingdings" pitchFamily="2" charset="2"/>
              <a:buNone/>
            </a:pPr>
            <a:endParaRPr lang="ru-RU" sz="1400" smtClean="0"/>
          </a:p>
          <a:p>
            <a:pPr>
              <a:buFont typeface="Wingdings" pitchFamily="2" charset="2"/>
              <a:buNone/>
            </a:pPr>
            <a:endParaRPr lang="ru-RU" sz="1400" smtClean="0"/>
          </a:p>
          <a:p>
            <a:pPr>
              <a:buFont typeface="Wingdings" pitchFamily="2" charset="2"/>
              <a:buNone/>
            </a:pPr>
            <a:endParaRPr lang="ru-RU" sz="1400" smtClean="0"/>
          </a:p>
          <a:p>
            <a:pPr>
              <a:buFont typeface="Wingdings" pitchFamily="2" charset="2"/>
              <a:buNone/>
            </a:pPr>
            <a:endParaRPr lang="ru-RU" sz="1400" smtClean="0"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ru-RU" sz="1400" smtClean="0"/>
              <a:t>А. Какое явление наблюдается в этом опыте?     Ответ: _____________</a:t>
            </a:r>
          </a:p>
          <a:p>
            <a:pPr>
              <a:buFont typeface="Wingdings" pitchFamily="2" charset="2"/>
              <a:buNone/>
            </a:pPr>
            <a:r>
              <a:rPr lang="ru-RU" sz="1400" smtClean="0"/>
              <a:t>Б. В  работе какого из перечисленных ниже технических устройств используется это явление? </a:t>
            </a:r>
          </a:p>
          <a:p>
            <a:pPr>
              <a:buFont typeface="Wingdings" pitchFamily="2" charset="2"/>
              <a:buNone/>
            </a:pPr>
            <a:r>
              <a:rPr lang="ru-RU" sz="1400" smtClean="0"/>
              <a:t>1) генератор электрической энергии</a:t>
            </a:r>
          </a:p>
          <a:p>
            <a:pPr>
              <a:buFont typeface="Wingdings" pitchFamily="2" charset="2"/>
              <a:buNone/>
            </a:pPr>
            <a:r>
              <a:rPr lang="ru-RU" sz="1400" smtClean="0"/>
              <a:t>2) электродвигатель постоянного тока</a:t>
            </a:r>
          </a:p>
          <a:p>
            <a:pPr>
              <a:buFont typeface="Wingdings" pitchFamily="2" charset="2"/>
              <a:buNone/>
            </a:pPr>
            <a:r>
              <a:rPr lang="ru-RU" sz="1400" smtClean="0"/>
              <a:t>3) двигатель внутреннего сгорания</a:t>
            </a:r>
          </a:p>
          <a:p>
            <a:pPr>
              <a:buFont typeface="Wingdings" pitchFamily="2" charset="2"/>
              <a:buNone/>
            </a:pPr>
            <a:r>
              <a:rPr lang="ru-RU" sz="1400" smtClean="0"/>
              <a:t>4) электронагревательный элемент</a:t>
            </a:r>
            <a:endParaRPr lang="ru-RU" sz="2400" smtClean="0"/>
          </a:p>
        </p:txBody>
      </p:sp>
      <p:sp>
        <p:nvSpPr>
          <p:cNvPr id="132098" name="Содержимое 3"/>
          <p:cNvSpPr>
            <a:spLocks noGrp="1"/>
          </p:cNvSpPr>
          <p:nvPr>
            <p:ph sz="half" idx="4294967295"/>
          </p:nvPr>
        </p:nvSpPr>
        <p:spPr>
          <a:xfrm>
            <a:off x="4648200" y="1052513"/>
            <a:ext cx="4495800" cy="566261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1200" smtClean="0"/>
              <a:t> </a:t>
            </a:r>
            <a:r>
              <a:rPr lang="ru-RU" sz="1600" smtClean="0"/>
              <a:t>Объяснять (с опорой на схемы, рисунки и т.п.) принцип действия изученных машин, приборов и технических устройств и условия безопасного использования машин, приборов и технических устройств в повседневной жизни.</a:t>
            </a:r>
          </a:p>
          <a:p>
            <a:pPr algn="just">
              <a:buFont typeface="Wingdings" pitchFamily="2" charset="2"/>
              <a:buNone/>
            </a:pPr>
            <a:r>
              <a:rPr lang="ru-RU" sz="1400" b="0" i="1" smtClean="0"/>
              <a:t>    Задание  (повышенный уровень)</a:t>
            </a:r>
            <a:endParaRPr lang="ru-RU" sz="1400" smtClean="0"/>
          </a:p>
          <a:p>
            <a:pPr>
              <a:buFont typeface="Wingdings" pitchFamily="2" charset="2"/>
              <a:buNone/>
            </a:pPr>
            <a:r>
              <a:rPr lang="ru-RU" sz="1400" smtClean="0"/>
              <a:t>      Перед вами рисунок ножниц для резки металла. </a:t>
            </a:r>
          </a:p>
          <a:p>
            <a:endParaRPr lang="ru-RU" sz="1400" smtClean="0"/>
          </a:p>
          <a:p>
            <a:endParaRPr lang="ru-RU" sz="1400" smtClean="0"/>
          </a:p>
          <a:p>
            <a:endParaRPr lang="ru-RU" sz="1400" smtClean="0"/>
          </a:p>
          <a:p>
            <a:pPr>
              <a:buFont typeface="Wingdings" pitchFamily="2" charset="2"/>
              <a:buNone/>
            </a:pPr>
            <a:endParaRPr lang="ru-RU" sz="1400" smtClean="0"/>
          </a:p>
          <a:p>
            <a:pPr>
              <a:buFont typeface="Wingdings" pitchFamily="2" charset="2"/>
              <a:buNone/>
            </a:pPr>
            <a:r>
              <a:rPr lang="ru-RU" sz="1400" smtClean="0"/>
              <a:t>      Какой из известных вам простых механизмов лежит в основе создания этих ножниц?   </a:t>
            </a:r>
            <a:r>
              <a:rPr lang="ru-RU" sz="1400" smtClean="0">
                <a:latin typeface="Arial" charset="0"/>
              </a:rPr>
              <a:t>О</a:t>
            </a:r>
            <a:r>
              <a:rPr lang="ru-RU" sz="1400" smtClean="0"/>
              <a:t>твет: _____________</a:t>
            </a:r>
          </a:p>
          <a:p>
            <a:pPr algn="just">
              <a:buFont typeface="Wingdings" pitchFamily="2" charset="2"/>
              <a:buNone/>
            </a:pPr>
            <a:r>
              <a:rPr lang="ru-RU" sz="1400" smtClean="0"/>
              <a:t>      Укажите, какие особенности конструкции ножниц позволяют преобразовать небольшие усилия человека в большое давление на металл.  Ответ: _______________</a:t>
            </a:r>
            <a:endParaRPr lang="ru-RU" sz="2400" smtClean="0"/>
          </a:p>
        </p:txBody>
      </p:sp>
      <p:pic>
        <p:nvPicPr>
          <p:cNvPr id="13209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3644900"/>
            <a:ext cx="1785938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2100" name="Picture 15" descr="рис-5(серый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2997200"/>
            <a:ext cx="17621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101" name="Rectangle 6"/>
          <p:cNvSpPr>
            <a:spLocks noChangeArrowheads="1"/>
          </p:cNvSpPr>
          <p:nvPr/>
        </p:nvSpPr>
        <p:spPr bwMode="black">
          <a:xfrm>
            <a:off x="381000" y="152400"/>
            <a:ext cx="7391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ru-RU" sz="3200" b="1">
                <a:solidFill>
                  <a:schemeClr val="bg1"/>
                </a:solidFill>
                <a:latin typeface="Verdana" pitchFamily="34" charset="0"/>
              </a:rPr>
              <a:t>Пример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428625" y="0"/>
            <a:ext cx="8229600" cy="12144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ПЛАНИРУЕМЫЕ РЕЗУЛЬТАТЫ:</a:t>
            </a:r>
            <a:b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ТРИ ОСНОВНЫЕ ГРУППЫ</a:t>
            </a:r>
          </a:p>
        </p:txBody>
      </p:sp>
      <p:sp>
        <p:nvSpPr>
          <p:cNvPr id="3" name="Rectangle 2"/>
          <p:cNvSpPr>
            <a:spLocks noGrp="1"/>
          </p:cNvSpPr>
          <p:nvPr>
            <p:ph idx="4294967295"/>
          </p:nvPr>
        </p:nvSpPr>
        <p:spPr>
          <a:xfrm>
            <a:off x="500063" y="1428750"/>
            <a:ext cx="822960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endParaRPr lang="ru-RU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2469" name="AutoShape 5"/>
          <p:cNvSpPr>
            <a:spLocks noChangeArrowheads="1"/>
          </p:cNvSpPr>
          <p:nvPr/>
        </p:nvSpPr>
        <p:spPr bwMode="auto">
          <a:xfrm>
            <a:off x="285750" y="1571625"/>
            <a:ext cx="2519363" cy="6842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ЛИЧНОСТНЫЕ</a:t>
            </a:r>
          </a:p>
        </p:txBody>
      </p:sp>
      <p:sp>
        <p:nvSpPr>
          <p:cNvPr id="62470" name="AutoShape 6"/>
          <p:cNvSpPr>
            <a:spLocks noChangeArrowheads="1"/>
          </p:cNvSpPr>
          <p:nvPr/>
        </p:nvSpPr>
        <p:spPr bwMode="auto">
          <a:xfrm>
            <a:off x="3214688" y="1571625"/>
            <a:ext cx="2519362" cy="6842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</a:rPr>
              <a:t>МЕТАПРЕДМЕТНЫЕ</a:t>
            </a:r>
          </a:p>
        </p:txBody>
      </p:sp>
      <p:sp>
        <p:nvSpPr>
          <p:cNvPr id="62471" name="AutoShape 7"/>
          <p:cNvSpPr>
            <a:spLocks noChangeArrowheads="1"/>
          </p:cNvSpPr>
          <p:nvPr/>
        </p:nvSpPr>
        <p:spPr bwMode="auto">
          <a:xfrm>
            <a:off x="6072188" y="1571625"/>
            <a:ext cx="2698750" cy="6842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</a:rPr>
              <a:t>ПРЕДМЕТНЫЕ</a:t>
            </a:r>
          </a:p>
        </p:txBody>
      </p:sp>
      <p:sp>
        <p:nvSpPr>
          <p:cNvPr id="62472" name="AutoShape 8"/>
          <p:cNvSpPr>
            <a:spLocks noChangeArrowheads="1"/>
          </p:cNvSpPr>
          <p:nvPr/>
        </p:nvSpPr>
        <p:spPr bwMode="auto">
          <a:xfrm>
            <a:off x="285750" y="2428875"/>
            <a:ext cx="257175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Самоопределение: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внутренняя позиция</a:t>
            </a:r>
            <a:endParaRPr lang="en-US" sz="1400" b="1" dirty="0">
              <a:solidFill>
                <a:schemeClr val="bg1">
                  <a:lumMod val="10000"/>
                </a:schemeClr>
              </a:solidFill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 школьника;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Самоидентификация;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самоуважение и самооценка</a:t>
            </a:r>
          </a:p>
        </p:txBody>
      </p:sp>
      <p:sp>
        <p:nvSpPr>
          <p:cNvPr id="62473" name="AutoShape 9"/>
          <p:cNvSpPr>
            <a:spLocks noChangeArrowheads="1"/>
          </p:cNvSpPr>
          <p:nvPr/>
        </p:nvSpPr>
        <p:spPr bwMode="auto">
          <a:xfrm>
            <a:off x="285750" y="3786188"/>
            <a:ext cx="2519363" cy="11096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Смыслообразование</a:t>
            </a:r>
            <a:r>
              <a:rPr lang="ru-RU" sz="1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мотивация (учебная, </a:t>
            </a:r>
            <a:endParaRPr lang="en-US" sz="1400" b="1" dirty="0">
              <a:solidFill>
                <a:schemeClr val="bg1">
                  <a:lumMod val="10000"/>
                </a:schemeClr>
              </a:solidFill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социальная);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границы собственного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знания и «незнания»</a:t>
            </a:r>
          </a:p>
        </p:txBody>
      </p:sp>
      <p:sp>
        <p:nvSpPr>
          <p:cNvPr id="62474" name="AutoShape 10"/>
          <p:cNvSpPr>
            <a:spLocks noChangeArrowheads="1"/>
          </p:cNvSpPr>
          <p:nvPr/>
        </p:nvSpPr>
        <p:spPr bwMode="auto">
          <a:xfrm>
            <a:off x="214313" y="5037138"/>
            <a:ext cx="2571750" cy="18208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Ценностная и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морально-этическая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ориентация: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ориентация на выполнение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морально-нравственных</a:t>
            </a:r>
            <a:endParaRPr lang="en-US" sz="1400" b="1" dirty="0">
              <a:solidFill>
                <a:schemeClr val="bg1">
                  <a:lumMod val="10000"/>
                </a:schemeClr>
              </a:solidFill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 норм;</a:t>
            </a:r>
            <a:r>
              <a:rPr lang="en-US" sz="14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способность</a:t>
            </a:r>
            <a:r>
              <a:rPr lang="en-US" sz="14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к решению </a:t>
            </a:r>
            <a:endParaRPr lang="en-US" sz="1400" b="1" dirty="0">
              <a:solidFill>
                <a:schemeClr val="bg1">
                  <a:lumMod val="10000"/>
                </a:schemeClr>
              </a:solidFill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моральных</a:t>
            </a:r>
            <a:r>
              <a:rPr lang="en-US" sz="1400" b="1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проблем;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оценка своих поступков </a:t>
            </a:r>
          </a:p>
        </p:txBody>
      </p:sp>
      <p:sp>
        <p:nvSpPr>
          <p:cNvPr id="62475" name="AutoShape 11"/>
          <p:cNvSpPr>
            <a:spLocks noChangeArrowheads="1"/>
          </p:cNvSpPr>
          <p:nvPr/>
        </p:nvSpPr>
        <p:spPr bwMode="auto">
          <a:xfrm>
            <a:off x="3214688" y="2500313"/>
            <a:ext cx="2520950" cy="12858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Регулятивные: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управление своей </a:t>
            </a:r>
            <a:endParaRPr lang="en-US" sz="1400" b="1" dirty="0">
              <a:solidFill>
                <a:schemeClr val="bg1">
                  <a:lumMod val="10000"/>
                </a:schemeClr>
              </a:solidFill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деятельностью;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контроль и коррекция;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инициативность и </a:t>
            </a:r>
            <a:endParaRPr lang="en-US" sz="1400" b="1" dirty="0">
              <a:solidFill>
                <a:schemeClr val="bg1">
                  <a:lumMod val="10000"/>
                </a:schemeClr>
              </a:solidFill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самостоятельность</a:t>
            </a:r>
          </a:p>
        </p:txBody>
      </p:sp>
      <p:sp>
        <p:nvSpPr>
          <p:cNvPr id="62476" name="AutoShape 12"/>
          <p:cNvSpPr>
            <a:spLocks noChangeArrowheads="1"/>
          </p:cNvSpPr>
          <p:nvPr/>
        </p:nvSpPr>
        <p:spPr bwMode="auto">
          <a:xfrm>
            <a:off x="3214688" y="3929063"/>
            <a:ext cx="2520950" cy="8921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Коммуникативные: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речевая деятельность;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навыки сотрудничества</a:t>
            </a:r>
          </a:p>
        </p:txBody>
      </p:sp>
      <p:sp>
        <p:nvSpPr>
          <p:cNvPr id="62477" name="AutoShape 13"/>
          <p:cNvSpPr>
            <a:spLocks noChangeArrowheads="1"/>
          </p:cNvSpPr>
          <p:nvPr/>
        </p:nvSpPr>
        <p:spPr bwMode="auto">
          <a:xfrm>
            <a:off x="3000375" y="5000625"/>
            <a:ext cx="3143250" cy="18573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Познавательные: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работа с информацией;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работа с учебными моделями;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использование </a:t>
            </a:r>
            <a:r>
              <a:rPr lang="ru-RU" sz="1400" b="1" dirty="0" err="1">
                <a:solidFill>
                  <a:schemeClr val="bg1">
                    <a:lumMod val="10000"/>
                  </a:schemeClr>
                </a:solidFill>
              </a:rPr>
              <a:t>знако-символических</a:t>
            </a:r>
            <a:endParaRPr lang="ru-RU" sz="1400" b="1" dirty="0">
              <a:solidFill>
                <a:schemeClr val="bg1">
                  <a:lumMod val="10000"/>
                </a:schemeClr>
              </a:solidFill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средств, общих схем решения;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выполнение логических операций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сравнения, анализа, обобщения,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классификации, установления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аналогий, подведения под пон</a:t>
            </a:r>
            <a:r>
              <a:rPr lang="ru-RU" sz="1400" b="1" dirty="0"/>
              <a:t>ятие</a:t>
            </a:r>
          </a:p>
        </p:txBody>
      </p:sp>
      <p:sp>
        <p:nvSpPr>
          <p:cNvPr id="13325" name="Text Box 14"/>
          <p:cNvSpPr txBox="1">
            <a:spLocks noChangeArrowheads="1"/>
          </p:cNvSpPr>
          <p:nvPr/>
        </p:nvSpPr>
        <p:spPr bwMode="auto">
          <a:xfrm>
            <a:off x="6443663" y="2276475"/>
            <a:ext cx="17653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+mn-lt"/>
              </a:rPr>
              <a:t>Основы системы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+mn-lt"/>
              </a:rPr>
              <a:t>научных знаний</a:t>
            </a:r>
          </a:p>
        </p:txBody>
      </p:sp>
      <p:sp>
        <p:nvSpPr>
          <p:cNvPr id="13326" name="Text Box 15"/>
          <p:cNvSpPr txBox="1">
            <a:spLocks noChangeArrowheads="1"/>
          </p:cNvSpPr>
          <p:nvPr/>
        </p:nvSpPr>
        <p:spPr bwMode="auto">
          <a:xfrm>
            <a:off x="6357938" y="3143250"/>
            <a:ext cx="2017712" cy="13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+mn-lt"/>
              </a:rPr>
              <a:t>Опыт «предметной» деятельности по получению,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+mn-lt"/>
              </a:rPr>
              <a:t>преобразованию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+mn-lt"/>
              </a:rPr>
              <a:t>и применению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+mn-lt"/>
              </a:rPr>
              <a:t>нового знания</a:t>
            </a:r>
          </a:p>
        </p:txBody>
      </p:sp>
      <p:sp>
        <p:nvSpPr>
          <p:cNvPr id="92174" name="AutoShape 25"/>
          <p:cNvSpPr>
            <a:spLocks noChangeArrowheads="1"/>
          </p:cNvSpPr>
          <p:nvPr/>
        </p:nvSpPr>
        <p:spPr bwMode="auto">
          <a:xfrm>
            <a:off x="6858000" y="4643438"/>
            <a:ext cx="10668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endParaRPr lang="ru-RU"/>
          </a:p>
        </p:txBody>
      </p:sp>
      <p:sp>
        <p:nvSpPr>
          <p:cNvPr id="92175" name="Text Box 26"/>
          <p:cNvSpPr txBox="1">
            <a:spLocks noChangeArrowheads="1"/>
          </p:cNvSpPr>
          <p:nvPr/>
        </p:nvSpPr>
        <p:spPr bwMode="auto">
          <a:xfrm>
            <a:off x="6357938" y="5143500"/>
            <a:ext cx="2124075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1400" b="1">
                <a:solidFill>
                  <a:schemeClr val="tx2"/>
                </a:solidFill>
              </a:rPr>
              <a:t>Предметные и метапредметные действия с учебным материалом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Проблемы</a:t>
            </a:r>
          </a:p>
        </p:txBody>
      </p:sp>
      <p:sp>
        <p:nvSpPr>
          <p:cNvPr id="13312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mtClean="0"/>
              <a:t>Обучение целеполаганию учителей и учащихся (приемы)</a:t>
            </a:r>
          </a:p>
          <a:p>
            <a:r>
              <a:rPr lang="ru-RU" smtClean="0"/>
              <a:t>Конкретизация целей (результативных и процессуальных)</a:t>
            </a:r>
          </a:p>
          <a:p>
            <a:r>
              <a:rPr lang="ru-RU" smtClean="0"/>
              <a:t>Разработка диагностических заданий по проверке достижения цели (результата)</a:t>
            </a:r>
          </a:p>
          <a:p>
            <a:r>
              <a:rPr lang="ru-RU" smtClean="0"/>
              <a:t>Формулирование целей (цели и задачи урока, триединая цель…)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42910" y="2500306"/>
            <a:ext cx="8059065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Per </a:t>
            </a:r>
            <a:r>
              <a:rPr lang="en-US" sz="4800" b="1" i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aspera</a:t>
            </a:r>
            <a:r>
              <a:rPr lang="en-US" sz="48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ad </a:t>
            </a:r>
            <a:r>
              <a:rPr lang="en-US" sz="4800" b="1" i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astra</a:t>
            </a:r>
            <a:endParaRPr lang="en-US" sz="4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Через тернии к звездам!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280988" y="1571625"/>
            <a:ext cx="4076700" cy="43576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b="0" smtClean="0"/>
              <a:t>Действующий стандарт</a:t>
            </a:r>
            <a:r>
              <a:rPr lang="ru-RU" sz="2000" b="0" smtClean="0">
                <a:latin typeface="Arial" charset="0"/>
              </a:rPr>
              <a:t> 2004 г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Обязательный минимум содержания основных образовательных программ.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000" smtClean="0"/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Требования к уровню подготовки выпускников.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0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600" smtClean="0"/>
              <a:t>           ?</a:t>
            </a:r>
          </a:p>
        </p:txBody>
      </p:sp>
      <p:sp>
        <p:nvSpPr>
          <p:cNvPr id="94210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4357688" y="1500188"/>
            <a:ext cx="4579937" cy="4429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000" smtClean="0"/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Отсутствие регламентации учебной нагрузки на изучение дидактических единиц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000" smtClean="0"/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Обобщенная формулировка требований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000" smtClean="0"/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Отсутствие заданий, демонстрирующих уровень требований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2000250" y="3357563"/>
            <a:ext cx="214313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2000250" y="4500563"/>
            <a:ext cx="214313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4213" name="Rectangle 4"/>
          <p:cNvSpPr>
            <a:spLocks/>
          </p:cNvSpPr>
          <p:nvPr/>
        </p:nvSpPr>
        <p:spPr bwMode="auto">
          <a:xfrm>
            <a:off x="381000" y="152400"/>
            <a:ext cx="7391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3200" b="1">
                <a:solidFill>
                  <a:schemeClr val="bg1"/>
                </a:solidFill>
                <a:latin typeface="Verdana" pitchFamily="34" charset="0"/>
              </a:rPr>
              <a:t>Два поколения стандартов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4"/>
          <p:cNvSpPr>
            <a:spLocks noGrp="1"/>
          </p:cNvSpPr>
          <p:nvPr>
            <p:ph type="title" idx="4294967295"/>
          </p:nvPr>
        </p:nvSpPr>
        <p:spPr bwMode="auto"/>
        <p:txBody>
          <a:bodyPr/>
          <a:lstStyle/>
          <a:p>
            <a:pPr algn="ctr"/>
            <a:r>
              <a:rPr lang="ru-RU" smtClean="0"/>
              <a:t>Два поколения стандартов</a:t>
            </a:r>
          </a:p>
        </p:txBody>
      </p:sp>
      <p:sp>
        <p:nvSpPr>
          <p:cNvPr id="95234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57200" y="1241425"/>
            <a:ext cx="4043363" cy="52482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b="0" smtClean="0"/>
              <a:t>Стандарт второго поколения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Примерная программа и тематическое планирование.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000" smtClean="0"/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Планируемые результаты освоения образовательной программы.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000" smtClean="0"/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Система заданий для оценки планируемых результатов. </a:t>
            </a:r>
          </a:p>
          <a:p>
            <a:pPr>
              <a:lnSpc>
                <a:spcPct val="90000"/>
              </a:lnSpc>
            </a:pPr>
            <a:endParaRPr lang="ru-RU" sz="2000" smtClean="0"/>
          </a:p>
        </p:txBody>
      </p:sp>
      <p:sp>
        <p:nvSpPr>
          <p:cNvPr id="95235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643438" y="1241425"/>
            <a:ext cx="4043362" cy="5248275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1800" smtClean="0"/>
          </a:p>
          <a:p>
            <a:pPr>
              <a:lnSpc>
                <a:spcPct val="90000"/>
              </a:lnSpc>
            </a:pPr>
            <a:r>
              <a:rPr lang="ru-RU" sz="1800" smtClean="0"/>
              <a:t>Подробное описание содержания с указанием учебной нагрузки.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800" smtClean="0"/>
          </a:p>
          <a:p>
            <a:pPr>
              <a:lnSpc>
                <a:spcPct val="90000"/>
              </a:lnSpc>
            </a:pPr>
            <a:r>
              <a:rPr lang="ru-RU" sz="1800" smtClean="0"/>
              <a:t>Операционализация планируемых результатов (определение перечня умений, формируемых предметным содержанием).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800" smtClean="0"/>
          </a:p>
          <a:p>
            <a:pPr>
              <a:lnSpc>
                <a:spcPct val="90000"/>
              </a:lnSpc>
            </a:pPr>
            <a:r>
              <a:rPr lang="ru-RU" sz="1800" smtClean="0"/>
              <a:t>Задания разного уровня для одного умения</a:t>
            </a:r>
          </a:p>
          <a:p>
            <a:pPr>
              <a:lnSpc>
                <a:spcPct val="90000"/>
              </a:lnSpc>
            </a:pPr>
            <a:endParaRPr lang="ru-RU" sz="1800" smtClean="0"/>
          </a:p>
        </p:txBody>
      </p:sp>
      <p:sp>
        <p:nvSpPr>
          <p:cNvPr id="9" name="Стрелка вверх 8"/>
          <p:cNvSpPr/>
          <p:nvPr/>
        </p:nvSpPr>
        <p:spPr>
          <a:xfrm>
            <a:off x="2214563" y="2571750"/>
            <a:ext cx="214312" cy="50006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2214563" y="3857625"/>
            <a:ext cx="214312" cy="500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Что такое Цель?</a:t>
            </a:r>
          </a:p>
        </p:txBody>
      </p:sp>
      <p:sp>
        <p:nvSpPr>
          <p:cNvPr id="96258" name="Содержимое 2"/>
          <p:cNvSpPr>
            <a:spLocks noGrp="1"/>
          </p:cNvSpPr>
          <p:nvPr>
            <p:ph idx="1"/>
          </p:nvPr>
        </p:nvSpPr>
        <p:spPr>
          <a:xfrm>
            <a:off x="0" y="1241425"/>
            <a:ext cx="9144000" cy="5616575"/>
          </a:xfrm>
        </p:spPr>
        <p:txBody>
          <a:bodyPr/>
          <a:lstStyle/>
          <a:p>
            <a:pPr eaLnBrk="1" hangingPunct="1"/>
            <a:r>
              <a:rPr lang="ru-RU" i="1" smtClean="0"/>
              <a:t>Цель</a:t>
            </a:r>
            <a:r>
              <a:rPr lang="ru-RU" smtClean="0"/>
              <a:t> – образ желаемого результата</a:t>
            </a:r>
          </a:p>
          <a:p>
            <a:pPr eaLnBrk="1" hangingPunct="1"/>
            <a:r>
              <a:rPr lang="ru-RU" i="1" smtClean="0"/>
              <a:t>Цель</a:t>
            </a:r>
            <a:r>
              <a:rPr lang="ru-RU" smtClean="0"/>
              <a:t> - идеальное, мысленное предвосхищение результата деятельности </a:t>
            </a:r>
            <a:r>
              <a:rPr lang="ru-RU" sz="1800" smtClean="0"/>
              <a:t>(</a:t>
            </a:r>
            <a:r>
              <a:rPr lang="ru-RU" sz="1800" i="1" smtClean="0"/>
              <a:t>Энциклопедический словарь</a:t>
            </a:r>
            <a:r>
              <a:rPr lang="ru-RU" sz="1800" smtClean="0"/>
              <a:t>)</a:t>
            </a:r>
          </a:p>
          <a:p>
            <a:pPr eaLnBrk="1" hangingPunct="1"/>
            <a:r>
              <a:rPr lang="ru-RU" i="1" smtClean="0"/>
              <a:t>Цель</a:t>
            </a:r>
            <a:r>
              <a:rPr lang="ru-RU" smtClean="0"/>
              <a:t> — идеальный или реальный </a:t>
            </a:r>
            <a:r>
              <a:rPr lang="ru-RU" i="1" smtClean="0"/>
              <a:t>предмет </a:t>
            </a:r>
            <a:r>
              <a:rPr lang="ru-RU" smtClean="0"/>
              <a:t>сознательного или бессознательного стремления субъекта; финальный </a:t>
            </a:r>
            <a:r>
              <a:rPr lang="ru-RU" i="1" smtClean="0"/>
              <a:t>результат, </a:t>
            </a:r>
            <a:r>
              <a:rPr lang="ru-RU" smtClean="0"/>
              <a:t>на который преднамеренно направлен процесс</a:t>
            </a:r>
            <a:endParaRPr lang="ru-RU" baseline="30000" smtClean="0"/>
          </a:p>
          <a:p>
            <a:pPr eaLnBrk="1" hangingPunct="1"/>
            <a:r>
              <a:rPr lang="ru-RU" i="1" smtClean="0"/>
              <a:t>Цель</a:t>
            </a:r>
            <a:r>
              <a:rPr lang="ru-RU" smtClean="0"/>
              <a:t> - предвосхищение в сознании </a:t>
            </a:r>
            <a:r>
              <a:rPr lang="ru-RU" i="1" smtClean="0"/>
              <a:t>результата</a:t>
            </a:r>
            <a:r>
              <a:rPr lang="ru-RU" smtClean="0"/>
              <a:t>, на достижение которого направлены действия </a:t>
            </a:r>
            <a:r>
              <a:rPr lang="ru-RU" sz="1800" i="1" smtClean="0"/>
              <a:t>(Философский словарь)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Цель</a:t>
            </a:r>
          </a:p>
        </p:txBody>
      </p:sp>
      <p:sp>
        <p:nvSpPr>
          <p:cNvPr id="97282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686800" cy="5275262"/>
          </a:xfrm>
        </p:spPr>
        <p:txBody>
          <a:bodyPr/>
          <a:lstStyle/>
          <a:p>
            <a:pPr eaLnBrk="1" hangingPunct="1"/>
            <a:r>
              <a:rPr lang="ru-RU" i="1" smtClean="0"/>
              <a:t>Цель</a:t>
            </a:r>
            <a:r>
              <a:rPr lang="ru-RU" smtClean="0"/>
              <a:t> – это описание поведения, которое должен продемонстрировать обучаемый, чтобы подтвердить свою компетентность в изучаемом вопросе.</a:t>
            </a:r>
          </a:p>
          <a:p>
            <a:pPr eaLnBrk="1" hangingPunct="1"/>
            <a:r>
              <a:rPr lang="ru-RU" smtClean="0"/>
              <a:t>Цель описывает ожидаемый результат, а не сам учебный процесс.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Требования к цели</a:t>
            </a:r>
            <a:endParaRPr lang="en-US" sz="3600" smtClean="0"/>
          </a:p>
        </p:txBody>
      </p:sp>
      <p:sp>
        <p:nvSpPr>
          <p:cNvPr id="98307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solidFill>
                <a:srgbClr val="19426B"/>
              </a:solidFill>
            </a:endParaRPr>
          </a:p>
        </p:txBody>
      </p:sp>
      <p:sp>
        <p:nvSpPr>
          <p:cNvPr id="67588" name="AutoShape 4"/>
          <p:cNvSpPr>
            <a:spLocks noChangeArrowheads="1"/>
          </p:cNvSpPr>
          <p:nvPr/>
        </p:nvSpPr>
        <p:spPr bwMode="ltGray">
          <a:xfrm rot="5400000">
            <a:off x="-2422526" y="16271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19426B"/>
              </a:solidFill>
            </a:endParaRPr>
          </a:p>
        </p:txBody>
      </p:sp>
      <p:sp>
        <p:nvSpPr>
          <p:cNvPr id="98309" name="AutoShape 5"/>
          <p:cNvSpPr>
            <a:spLocks noChangeArrowheads="1"/>
          </p:cNvSpPr>
          <p:nvPr/>
        </p:nvSpPr>
        <p:spPr bwMode="ltGray">
          <a:xfrm rot="5400000" flipH="1">
            <a:off x="-2034381" y="2045494"/>
            <a:ext cx="4032250" cy="39639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BBE0E3"/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8310" name="AutoShape 6"/>
          <p:cNvSpPr>
            <a:spLocks noChangeArrowheads="1"/>
          </p:cNvSpPr>
          <p:nvPr/>
        </p:nvSpPr>
        <p:spPr bwMode="gray">
          <a:xfrm>
            <a:off x="1822450" y="5251450"/>
            <a:ext cx="4419600" cy="508000"/>
          </a:xfrm>
          <a:prstGeom prst="roundRect">
            <a:avLst>
              <a:gd name="adj" fmla="val 50000"/>
            </a:avLst>
          </a:prstGeom>
          <a:solidFill>
            <a:srgbClr val="E3841B"/>
          </a:solidFill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ru-RU" sz="3200" b="1" i="1">
                <a:solidFill>
                  <a:srgbClr val="19426B"/>
                </a:solidFill>
              </a:rPr>
              <a:t>побудительна</a:t>
            </a:r>
            <a:endParaRPr lang="en-US" sz="3200" b="1" i="1">
              <a:solidFill>
                <a:srgbClr val="19426B"/>
              </a:solidFill>
            </a:endParaRPr>
          </a:p>
        </p:txBody>
      </p:sp>
      <p:sp>
        <p:nvSpPr>
          <p:cNvPr id="67591" name="AutoShape 7"/>
          <p:cNvSpPr>
            <a:spLocks noChangeArrowheads="1"/>
          </p:cNvSpPr>
          <p:nvPr/>
        </p:nvSpPr>
        <p:spPr bwMode="gray">
          <a:xfrm>
            <a:off x="2317750" y="4424363"/>
            <a:ext cx="5183188" cy="50800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ru-RU" sz="3200" b="1" i="1" dirty="0">
                <a:solidFill>
                  <a:srgbClr val="19426B"/>
                </a:solidFill>
              </a:rPr>
              <a:t>определена во времени</a:t>
            </a:r>
            <a:endParaRPr lang="en-US" sz="3200" b="1" i="1" dirty="0">
              <a:solidFill>
                <a:srgbClr val="19426B"/>
              </a:solidFill>
            </a:endParaRPr>
          </a:p>
        </p:txBody>
      </p:sp>
      <p:sp>
        <p:nvSpPr>
          <p:cNvPr id="67592" name="AutoShape 8"/>
          <p:cNvSpPr>
            <a:spLocks noChangeArrowheads="1"/>
          </p:cNvSpPr>
          <p:nvPr/>
        </p:nvSpPr>
        <p:spPr bwMode="gray">
          <a:xfrm>
            <a:off x="2268538" y="3573463"/>
            <a:ext cx="4419600" cy="508000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ru-RU" sz="3200" b="1" dirty="0">
                <a:solidFill>
                  <a:srgbClr val="19426B"/>
                </a:solidFill>
              </a:rPr>
              <a:t>       </a:t>
            </a:r>
            <a:r>
              <a:rPr lang="ru-RU" sz="3200" b="1" i="1" dirty="0">
                <a:solidFill>
                  <a:srgbClr val="19426B"/>
                </a:solidFill>
              </a:rPr>
              <a:t>реалистична</a:t>
            </a:r>
            <a:endParaRPr lang="en-US" sz="3200" b="1" i="1" dirty="0">
              <a:solidFill>
                <a:srgbClr val="19426B"/>
              </a:solidFill>
            </a:endParaRPr>
          </a:p>
        </p:txBody>
      </p:sp>
      <p:sp>
        <p:nvSpPr>
          <p:cNvPr id="98313" name="AutoShape 9"/>
          <p:cNvSpPr>
            <a:spLocks noChangeArrowheads="1"/>
          </p:cNvSpPr>
          <p:nvPr/>
        </p:nvSpPr>
        <p:spPr bwMode="gray">
          <a:xfrm>
            <a:off x="2286000" y="2743200"/>
            <a:ext cx="4419600" cy="508000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ru-RU" sz="3200" b="1" i="1">
                <a:solidFill>
                  <a:srgbClr val="19426B"/>
                </a:solidFill>
              </a:rPr>
              <a:t>диагностична</a:t>
            </a:r>
            <a:endParaRPr lang="en-US" sz="3200" b="1" i="1">
              <a:solidFill>
                <a:srgbClr val="19426B"/>
              </a:solidFill>
            </a:endParaRPr>
          </a:p>
        </p:txBody>
      </p:sp>
      <p:sp>
        <p:nvSpPr>
          <p:cNvPr id="98314" name="AutoShape 10"/>
          <p:cNvSpPr>
            <a:spLocks noChangeArrowheads="1"/>
          </p:cNvSpPr>
          <p:nvPr/>
        </p:nvSpPr>
        <p:spPr bwMode="gray">
          <a:xfrm>
            <a:off x="1765300" y="1973263"/>
            <a:ext cx="4419600" cy="5080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ru-RU" sz="3200" b="1" i="1">
                <a:solidFill>
                  <a:srgbClr val="19426B"/>
                </a:solidFill>
              </a:rPr>
              <a:t>конкретна</a:t>
            </a:r>
          </a:p>
        </p:txBody>
      </p:sp>
      <p:grpSp>
        <p:nvGrpSpPr>
          <p:cNvPr id="98315" name="Group 11"/>
          <p:cNvGrpSpPr>
            <a:grpSpLocks/>
          </p:cNvGrpSpPr>
          <p:nvPr/>
        </p:nvGrpSpPr>
        <p:grpSpPr bwMode="auto">
          <a:xfrm>
            <a:off x="1447800" y="2062163"/>
            <a:ext cx="381000" cy="381000"/>
            <a:chOff x="2078" y="1680"/>
            <a:chExt cx="1615" cy="1615"/>
          </a:xfrm>
        </p:grpSpPr>
        <p:sp>
          <p:nvSpPr>
            <p:cNvPr id="98346" name="Oval 12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98347" name="Oval 13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67598" name="Oval 14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98349" name="Oval 15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67600" name="Oval 16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98351" name="Oval 17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</p:grpSp>
      <p:grpSp>
        <p:nvGrpSpPr>
          <p:cNvPr id="98316" name="Group 18"/>
          <p:cNvGrpSpPr>
            <a:grpSpLocks/>
          </p:cNvGrpSpPr>
          <p:nvPr/>
        </p:nvGrpSpPr>
        <p:grpSpPr bwMode="auto">
          <a:xfrm>
            <a:off x="1981200" y="2849563"/>
            <a:ext cx="381000" cy="381000"/>
            <a:chOff x="2078" y="1680"/>
            <a:chExt cx="1615" cy="1615"/>
          </a:xfrm>
        </p:grpSpPr>
        <p:sp>
          <p:nvSpPr>
            <p:cNvPr id="98340" name="Oval 19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98341" name="Oval 20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67605" name="Oval 21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98343" name="Oval 22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67607" name="Oval 23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98345" name="Oval 24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</p:grpSp>
      <p:grpSp>
        <p:nvGrpSpPr>
          <p:cNvPr id="98317" name="Group 25"/>
          <p:cNvGrpSpPr>
            <a:grpSpLocks/>
          </p:cNvGrpSpPr>
          <p:nvPr/>
        </p:nvGrpSpPr>
        <p:grpSpPr bwMode="auto">
          <a:xfrm>
            <a:off x="2124075" y="3644900"/>
            <a:ext cx="360363" cy="381000"/>
            <a:chOff x="2078" y="1680"/>
            <a:chExt cx="1615" cy="1615"/>
          </a:xfrm>
        </p:grpSpPr>
        <p:sp>
          <p:nvSpPr>
            <p:cNvPr id="98334" name="Oval 26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98335" name="Oval 27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67612" name="Oval 28"/>
            <p:cNvSpPr>
              <a:spLocks noChangeArrowheads="1"/>
            </p:cNvSpPr>
            <p:nvPr/>
          </p:nvSpPr>
          <p:spPr bwMode="gray">
            <a:xfrm>
              <a:off x="2256" y="1855"/>
              <a:ext cx="1259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98337" name="Oval 29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0F5368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67614" name="Oval 30"/>
            <p:cNvSpPr>
              <a:spLocks noChangeArrowheads="1"/>
            </p:cNvSpPr>
            <p:nvPr/>
          </p:nvSpPr>
          <p:spPr bwMode="gray">
            <a:xfrm>
              <a:off x="2334" y="1936"/>
              <a:ext cx="1096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98339" name="Oval 31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1057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</p:grpSp>
      <p:grpSp>
        <p:nvGrpSpPr>
          <p:cNvPr id="98318" name="Group 32"/>
          <p:cNvGrpSpPr>
            <a:grpSpLocks/>
          </p:cNvGrpSpPr>
          <p:nvPr/>
        </p:nvGrpSpPr>
        <p:grpSpPr bwMode="auto">
          <a:xfrm>
            <a:off x="1981200" y="4525963"/>
            <a:ext cx="381000" cy="381000"/>
            <a:chOff x="2078" y="1680"/>
            <a:chExt cx="1615" cy="1615"/>
          </a:xfrm>
        </p:grpSpPr>
        <p:sp>
          <p:nvSpPr>
            <p:cNvPr id="98328" name="Oval 33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98329" name="Oval 34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67619" name="Oval 35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98331" name="Oval 3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8D67E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67621" name="Oval 37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98333" name="Oval 3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8D67E1"/>
                </a:gs>
                <a:gs pos="100000">
                  <a:srgbClr val="4532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</p:grpSp>
      <p:grpSp>
        <p:nvGrpSpPr>
          <p:cNvPr id="98319" name="Group 39"/>
          <p:cNvGrpSpPr>
            <a:grpSpLocks/>
          </p:cNvGrpSpPr>
          <p:nvPr/>
        </p:nvGrpSpPr>
        <p:grpSpPr bwMode="auto">
          <a:xfrm>
            <a:off x="1524000" y="5300663"/>
            <a:ext cx="355600" cy="381000"/>
            <a:chOff x="2078" y="1680"/>
            <a:chExt cx="1615" cy="1615"/>
          </a:xfrm>
        </p:grpSpPr>
        <p:sp>
          <p:nvSpPr>
            <p:cNvPr id="98322" name="Oval 40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98323" name="Oval 41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67626" name="Oval 42"/>
            <p:cNvSpPr>
              <a:spLocks noChangeArrowheads="1"/>
            </p:cNvSpPr>
            <p:nvPr/>
          </p:nvSpPr>
          <p:spPr bwMode="gray">
            <a:xfrm>
              <a:off x="2251" y="1855"/>
              <a:ext cx="1262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98325" name="Oval 4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E35E23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67628" name="Oval 44"/>
            <p:cNvSpPr>
              <a:spLocks noChangeArrowheads="1"/>
            </p:cNvSpPr>
            <p:nvPr/>
          </p:nvSpPr>
          <p:spPr bwMode="gray">
            <a:xfrm>
              <a:off x="2338" y="1936"/>
              <a:ext cx="1096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>
                <a:solidFill>
                  <a:srgbClr val="19426B"/>
                </a:solidFill>
              </a:endParaRPr>
            </a:p>
          </p:txBody>
        </p:sp>
        <p:sp>
          <p:nvSpPr>
            <p:cNvPr id="98327" name="Oval 4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E35E23"/>
                </a:gs>
                <a:gs pos="100000">
                  <a:srgbClr val="6E2E1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19426B"/>
                </a:solidFill>
              </a:endParaRPr>
            </a:p>
          </p:txBody>
        </p:sp>
      </p:grpSp>
      <p:sp>
        <p:nvSpPr>
          <p:cNvPr id="98320" name="WordArt 47"/>
          <p:cNvSpPr>
            <a:spLocks noChangeArrowheads="1" noChangeShapeType="1" noTextEdit="1"/>
          </p:cNvSpPr>
          <p:nvPr/>
        </p:nvSpPr>
        <p:spPr bwMode="auto">
          <a:xfrm rot="5400000">
            <a:off x="-650081" y="3721894"/>
            <a:ext cx="2657475" cy="642937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i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Arial"/>
                <a:cs typeface="Arial"/>
              </a:rPr>
              <a:t>Цель</a:t>
            </a:r>
          </a:p>
        </p:txBody>
      </p:sp>
      <p:pic>
        <p:nvPicPr>
          <p:cNvPr id="98321" name="Рисунок 54" descr="go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13500" y="0"/>
            <a:ext cx="27305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db2004123l">
  <a:themeElements>
    <a:clrScheme name="cdb2004123l 2">
      <a:dk1>
        <a:srgbClr val="19426B"/>
      </a:dk1>
      <a:lt1>
        <a:srgbClr val="FFFFFF"/>
      </a:lt1>
      <a:dk2>
        <a:srgbClr val="008080"/>
      </a:dk2>
      <a:lt2>
        <a:srgbClr val="B2B2B2"/>
      </a:lt2>
      <a:accent1>
        <a:srgbClr val="35C9C2"/>
      </a:accent1>
      <a:accent2>
        <a:srgbClr val="398AC7"/>
      </a:accent2>
      <a:accent3>
        <a:srgbClr val="FFFFFF"/>
      </a:accent3>
      <a:accent4>
        <a:srgbClr val="14375A"/>
      </a:accent4>
      <a:accent5>
        <a:srgbClr val="AEE1DD"/>
      </a:accent5>
      <a:accent6>
        <a:srgbClr val="337DB4"/>
      </a:accent6>
      <a:hlink>
        <a:srgbClr val="8BBC00"/>
      </a:hlink>
      <a:folHlink>
        <a:srgbClr val="6D50CA"/>
      </a:folHlink>
    </a:clrScheme>
    <a:fontScheme name="cdb2004123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db2004123l 1">
        <a:dk1>
          <a:srgbClr val="000000"/>
        </a:dk1>
        <a:lt1>
          <a:srgbClr val="FFFFFF"/>
        </a:lt1>
        <a:dk2>
          <a:srgbClr val="1640B6"/>
        </a:dk2>
        <a:lt2>
          <a:srgbClr val="B2B2B2"/>
        </a:lt2>
        <a:accent1>
          <a:srgbClr val="48BDEC"/>
        </a:accent1>
        <a:accent2>
          <a:srgbClr val="E68402"/>
        </a:accent2>
        <a:accent3>
          <a:srgbClr val="FFFFFF"/>
        </a:accent3>
        <a:accent4>
          <a:srgbClr val="000000"/>
        </a:accent4>
        <a:accent5>
          <a:srgbClr val="B1DBF4"/>
        </a:accent5>
        <a:accent6>
          <a:srgbClr val="D07702"/>
        </a:accent6>
        <a:hlink>
          <a:srgbClr val="339966"/>
        </a:hlink>
        <a:folHlink>
          <a:srgbClr val="7E88E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23l 2">
        <a:dk1>
          <a:srgbClr val="19426B"/>
        </a:dk1>
        <a:lt1>
          <a:srgbClr val="FFFFFF"/>
        </a:lt1>
        <a:dk2>
          <a:srgbClr val="008080"/>
        </a:dk2>
        <a:lt2>
          <a:srgbClr val="B2B2B2"/>
        </a:lt2>
        <a:accent1>
          <a:srgbClr val="35C9C2"/>
        </a:accent1>
        <a:accent2>
          <a:srgbClr val="398AC7"/>
        </a:accent2>
        <a:accent3>
          <a:srgbClr val="FFFFFF"/>
        </a:accent3>
        <a:accent4>
          <a:srgbClr val="14375A"/>
        </a:accent4>
        <a:accent5>
          <a:srgbClr val="AEE1DD"/>
        </a:accent5>
        <a:accent6>
          <a:srgbClr val="337DB4"/>
        </a:accent6>
        <a:hlink>
          <a:srgbClr val="8BBC00"/>
        </a:hlink>
        <a:folHlink>
          <a:srgbClr val="6D50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23l 3">
        <a:dk1>
          <a:srgbClr val="25095D"/>
        </a:dk1>
        <a:lt1>
          <a:srgbClr val="FFFFFF"/>
        </a:lt1>
        <a:dk2>
          <a:srgbClr val="235752"/>
        </a:dk2>
        <a:lt2>
          <a:srgbClr val="B2B2B2"/>
        </a:lt2>
        <a:accent1>
          <a:srgbClr val="DAAF34"/>
        </a:accent1>
        <a:accent2>
          <a:srgbClr val="6F9A3C"/>
        </a:accent2>
        <a:accent3>
          <a:srgbClr val="FFFFFF"/>
        </a:accent3>
        <a:accent4>
          <a:srgbClr val="1E064E"/>
        </a:accent4>
        <a:accent5>
          <a:srgbClr val="EAD4AE"/>
        </a:accent5>
        <a:accent6>
          <a:srgbClr val="648B35"/>
        </a:accent6>
        <a:hlink>
          <a:srgbClr val="8DAED9"/>
        </a:hlink>
        <a:folHlink>
          <a:srgbClr val="A8CB7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</TotalTime>
  <Words>1643</Words>
  <Application>Microsoft Office PowerPoint</Application>
  <PresentationFormat>On-screen Show (4:3)</PresentationFormat>
  <Paragraphs>321</Paragraphs>
  <Slides>41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27</vt:i4>
      </vt:variant>
      <vt:variant>
        <vt:lpstr>Заголовки слайдов</vt:lpstr>
      </vt:variant>
      <vt:variant>
        <vt:i4>41</vt:i4>
      </vt:variant>
    </vt:vector>
  </HeadingPairs>
  <TitlesOfParts>
    <vt:vector size="75" baseType="lpstr">
      <vt:lpstr>Arial</vt:lpstr>
      <vt:lpstr>Calibri</vt:lpstr>
      <vt:lpstr>Verdana</vt:lpstr>
      <vt:lpstr>Wingdings</vt:lpstr>
      <vt:lpstr>Symbol</vt:lpstr>
      <vt:lpstr>Times New Roman</vt:lpstr>
      <vt:lpstr>Franklin Gothic Book</vt:lpstr>
      <vt:lpstr>Оформление по умолчанию</vt:lpstr>
      <vt:lpstr>cdb2004123l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cdb2004123l</vt:lpstr>
      <vt:lpstr>cdb2004123l</vt:lpstr>
      <vt:lpstr>cdb2004123l</vt:lpstr>
      <vt:lpstr>cdb2004123l</vt:lpstr>
      <vt:lpstr>cdb2004123l</vt:lpstr>
      <vt:lpstr>cdb2004123l</vt:lpstr>
      <vt:lpstr>cdb2004123l</vt:lpstr>
      <vt:lpstr>cdb2004123l</vt:lpstr>
      <vt:lpstr>cdb2004123l</vt:lpstr>
      <vt:lpstr>cdb2004123l</vt:lpstr>
      <vt:lpstr>cdb2004123l</vt:lpstr>
      <vt:lpstr>cdb2004123l</vt:lpstr>
      <vt:lpstr>cdb2004123l</vt:lpstr>
      <vt:lpstr>cdb2004123l</vt:lpstr>
      <vt:lpstr>Целеполагание</vt:lpstr>
      <vt:lpstr>Слайд 2</vt:lpstr>
      <vt:lpstr>Слайд 3</vt:lpstr>
      <vt:lpstr>ПЛАНИРУЕМЫЕ РЕЗУЛЬТАТЫ: ТРИ ОСНОВНЫЕ ГРУППЫ</vt:lpstr>
      <vt:lpstr>Слайд 5</vt:lpstr>
      <vt:lpstr>Два поколения стандартов</vt:lpstr>
      <vt:lpstr>Что такое Цель?</vt:lpstr>
      <vt:lpstr>Цель</vt:lpstr>
      <vt:lpstr>Требования к цели</vt:lpstr>
      <vt:lpstr>Критерии SMART</vt:lpstr>
      <vt:lpstr>Иерархия целей</vt:lpstr>
      <vt:lpstr>Практикум</vt:lpstr>
      <vt:lpstr>Практикум</vt:lpstr>
      <vt:lpstr>Практикум</vt:lpstr>
      <vt:lpstr>Технологичная постановка цели</vt:lpstr>
      <vt:lpstr>Формулировка целей</vt:lpstr>
      <vt:lpstr>Глаголы целеполагания</vt:lpstr>
      <vt:lpstr>Целеполагание</vt:lpstr>
      <vt:lpstr>Целеполагание</vt:lpstr>
      <vt:lpstr>Целеполагание</vt:lpstr>
      <vt:lpstr>Постановка цели</vt:lpstr>
      <vt:lpstr>Цель и задача</vt:lpstr>
      <vt:lpstr>Действия</vt:lpstr>
      <vt:lpstr>Таксономии целей</vt:lpstr>
      <vt:lpstr> Уровни усвоения деятельности по Беспалько </vt:lpstr>
      <vt:lpstr> Процесс усвоения деятельности </vt:lpstr>
      <vt:lpstr>Познавательная деятельность</vt:lpstr>
      <vt:lpstr>Обратная связь</vt:lpstr>
      <vt:lpstr>Этапы процесса обучения</vt:lpstr>
      <vt:lpstr>Анализ и конструирование  урока  (Щуркова Н.Е.)</vt:lpstr>
      <vt:lpstr>Продолжение</vt:lpstr>
      <vt:lpstr>Слайд 32</vt:lpstr>
      <vt:lpstr>Стандарты для учителя-предметника</vt:lpstr>
      <vt:lpstr>Что необходимо  для диагностики учебных достижений</vt:lpstr>
      <vt:lpstr>Структура планируемых результатов</vt:lpstr>
      <vt:lpstr>Пример двух уровней планируемых результатов</vt:lpstr>
      <vt:lpstr>Пример двух уровней планируемых результатов</vt:lpstr>
      <vt:lpstr>Операционализация планируемых результатов. Пример.</vt:lpstr>
      <vt:lpstr>Слайд 39</vt:lpstr>
      <vt:lpstr>Проблемы</vt:lpstr>
      <vt:lpstr>Слайд 41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Пуденкова</cp:lastModifiedBy>
  <cp:revision>61</cp:revision>
  <dcterms:created xsi:type="dcterms:W3CDTF">2011-04-02T11:00:29Z</dcterms:created>
  <dcterms:modified xsi:type="dcterms:W3CDTF">2011-09-30T09:47:11Z</dcterms:modified>
</cp:coreProperties>
</file>