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9" r:id="rId2"/>
    <p:sldId id="278" r:id="rId3"/>
    <p:sldId id="277" r:id="rId4"/>
    <p:sldId id="270" r:id="rId5"/>
    <p:sldId id="271" r:id="rId6"/>
    <p:sldId id="268" r:id="rId7"/>
    <p:sldId id="274" r:id="rId8"/>
    <p:sldId id="269" r:id="rId9"/>
    <p:sldId id="272" r:id="rId10"/>
    <p:sldId id="273" r:id="rId11"/>
    <p:sldId id="279" r:id="rId12"/>
    <p:sldId id="284" r:id="rId13"/>
    <p:sldId id="285" r:id="rId14"/>
    <p:sldId id="261" r:id="rId15"/>
    <p:sldId id="267" r:id="rId16"/>
    <p:sldId id="266" r:id="rId17"/>
    <p:sldId id="262" r:id="rId18"/>
    <p:sldId id="282" r:id="rId19"/>
    <p:sldId id="283" r:id="rId20"/>
    <p:sldId id="286" r:id="rId21"/>
    <p:sldId id="287" r:id="rId22"/>
    <p:sldId id="288" r:id="rId23"/>
    <p:sldId id="289" r:id="rId24"/>
    <p:sldId id="263" r:id="rId25"/>
    <p:sldId id="264" r:id="rId26"/>
    <p:sldId id="260" r:id="rId27"/>
    <p:sldId id="290" r:id="rId28"/>
    <p:sldId id="280" r:id="rId29"/>
    <p:sldId id="276" r:id="rId30"/>
    <p:sldId id="275" r:id="rId31"/>
    <p:sldId id="281" r:id="rId32"/>
    <p:sldId id="26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71" autoAdjust="0"/>
  </p:normalViewPr>
  <p:slideViewPr>
    <p:cSldViewPr>
      <p:cViewPr varScale="1">
        <p:scale>
          <a:sx n="83" d="100"/>
          <a:sy n="83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06/relationships/legacyDocTextInfo" Target="legacyDocTextInfo.bin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6.bin"/><Relationship Id="rId2" Type="http://schemas.microsoft.com/office/2006/relationships/legacyDiagramText" Target="legacyDiagramText5.bin"/><Relationship Id="rId1" Type="http://schemas.microsoft.com/office/2006/relationships/legacyDiagramText" Target="legacyDiagramText4.bin"/><Relationship Id="rId5" Type="http://schemas.microsoft.com/office/2006/relationships/legacyDiagramText" Target="legacyDiagramText8.bin"/><Relationship Id="rId4" Type="http://schemas.microsoft.com/office/2006/relationships/legacyDiagramText" Target="legacyDiagramText7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63B0F-49C3-47E7-8EB5-CEED47F6301D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F7EC7-C4BA-4C72-B5EC-DD72E2A55A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3CF39BC-B299-43B9-A137-17FE90C95DAA}" type="slidenum">
              <a:rPr lang="en-US" sz="1200">
                <a:latin typeface="Calibri" pitchFamily="34" charset="0"/>
              </a:rPr>
              <a:pPr algn="r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Slide Number Placeholder 3"/>
          <p:cNvSpPr txBox="1">
            <a:spLocks noGrp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A3598C-A647-4B3D-A4B9-84023F8596C0}" type="slidenum">
              <a:rPr lang="en-US" sz="1200">
                <a:latin typeface="Calibri" pitchFamily="34" charset="0"/>
              </a:rPr>
              <a:pPr algn="r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07950"/>
            <a:ext cx="9101138" cy="6750050"/>
            <a:chOff x="0" y="68"/>
            <a:chExt cx="5733" cy="425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68"/>
              <a:ext cx="5733" cy="4088"/>
              <a:chOff x="0" y="68"/>
              <a:chExt cx="5733" cy="4088"/>
            </a:xfrm>
          </p:grpSpPr>
          <p:grpSp>
            <p:nvGrpSpPr>
              <p:cNvPr id="4" name="Group 4"/>
              <p:cNvGrpSpPr>
                <a:grpSpLocks/>
              </p:cNvGrpSpPr>
              <p:nvPr userDrawn="1"/>
            </p:nvGrpSpPr>
            <p:grpSpPr bwMode="auto">
              <a:xfrm>
                <a:off x="0" y="144"/>
                <a:ext cx="5730" cy="4012"/>
                <a:chOff x="0" y="144"/>
                <a:chExt cx="5730" cy="4012"/>
              </a:xfrm>
            </p:grpSpPr>
            <p:sp>
              <p:nvSpPr>
                <p:cNvPr id="6149" name="Line 5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5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0" name="Line 6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896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1" name="Line 7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41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2" name="Line 8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191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3" name="Line 9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438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4" name="Line 10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2939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5" name="Line 11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460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156" name="Line 12"/>
                <p:cNvSpPr>
                  <a:spLocks noChangeShapeType="1"/>
                </p:cNvSpPr>
                <p:nvPr/>
              </p:nvSpPr>
              <p:spPr bwMode="hidden">
                <a:xfrm rot="-5400000">
                  <a:off x="195" y="3961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grpSp>
              <p:nvGrpSpPr>
                <p:cNvPr id="5" name="Group 13"/>
                <p:cNvGrpSpPr>
                  <a:grpSpLocks/>
                </p:cNvGrpSpPr>
                <p:nvPr userDrawn="1"/>
              </p:nvGrpSpPr>
              <p:grpSpPr bwMode="auto">
                <a:xfrm>
                  <a:off x="483" y="144"/>
                  <a:ext cx="975" cy="4012"/>
                  <a:chOff x="483" y="144"/>
                  <a:chExt cx="975" cy="4012"/>
                </a:xfrm>
              </p:grpSpPr>
              <p:grpSp>
                <p:nvGrpSpPr>
                  <p:cNvPr id="6" name="Group 1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83" y="144"/>
                    <a:ext cx="975" cy="947"/>
                    <a:chOff x="483" y="144"/>
                    <a:chExt cx="975" cy="947"/>
                  </a:xfrm>
                </p:grpSpPr>
                <p:sp>
                  <p:nvSpPr>
                    <p:cNvPr id="6159" name="Line 1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0" name="Line 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1" name="Line 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984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2" name="Line 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83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3" name="Line 1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4" name="Line 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5" name="Line 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263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6" name="Line 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34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483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168" name="Line 2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69" name="Line 2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0" name="Line 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1" name="Line 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2" name="Line 2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3" name="Line 2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4" name="Line 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5" name="Line 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8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83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177" name="Line 3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8" name="Line 3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79" name="Line 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0" name="Line 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1" name="Line 3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2" name="Line 3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3" name="Line 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4" name="Line 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9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83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186" name="Line 4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7" name="Line 4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8" name="Line 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89" name="Line 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0" name="Line 4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1" name="Line 4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2" name="Line 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3" name="Line 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0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551" y="144"/>
                  <a:ext cx="975" cy="4012"/>
                  <a:chOff x="1551" y="144"/>
                  <a:chExt cx="975" cy="4012"/>
                </a:xfrm>
              </p:grpSpPr>
              <p:grpSp>
                <p:nvGrpSpPr>
                  <p:cNvPr id="11" name="Group 51"/>
                  <p:cNvGrpSpPr>
                    <a:grpSpLocks/>
                  </p:cNvGrpSpPr>
                  <p:nvPr userDrawn="1"/>
                </p:nvGrpSpPr>
                <p:grpSpPr bwMode="auto">
                  <a:xfrm>
                    <a:off x="1551" y="144"/>
                    <a:ext cx="975" cy="947"/>
                    <a:chOff x="1551" y="144"/>
                    <a:chExt cx="975" cy="947"/>
                  </a:xfrm>
                </p:grpSpPr>
                <p:sp>
                  <p:nvSpPr>
                    <p:cNvPr id="6196" name="Line 5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7" name="Line 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8" name="Line 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052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99" name="Line 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551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0" name="Line 5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1" name="Line 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2" name="Line 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331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3" name="Line 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802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2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551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05" name="Line 6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6" name="Line 6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7" name="Line 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8" name="Line 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09" name="Line 6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0" name="Line 6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1" name="Line 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2" name="Line 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1551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14" name="Line 7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5" name="Line 7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6" name="Line 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7" name="Line 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8" name="Line 7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19" name="Line 7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0" name="Line 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1" name="Line 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551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23" name="Line 7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4" name="Line 8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5" name="Line 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6" name="Line 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7" name="Line 8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8" name="Line 8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29" name="Line 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0" name="Line 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5" name="Group 87"/>
                <p:cNvGrpSpPr>
                  <a:grpSpLocks/>
                </p:cNvGrpSpPr>
                <p:nvPr userDrawn="1"/>
              </p:nvGrpSpPr>
              <p:grpSpPr bwMode="auto">
                <a:xfrm>
                  <a:off x="2619" y="144"/>
                  <a:ext cx="975" cy="4012"/>
                  <a:chOff x="2619" y="144"/>
                  <a:chExt cx="975" cy="4012"/>
                </a:xfrm>
              </p:grpSpPr>
              <p:grpSp>
                <p:nvGrpSpPr>
                  <p:cNvPr id="16" name="Group 8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619" y="144"/>
                    <a:ext cx="975" cy="947"/>
                    <a:chOff x="2619" y="144"/>
                    <a:chExt cx="975" cy="947"/>
                  </a:xfrm>
                </p:grpSpPr>
                <p:sp>
                  <p:nvSpPr>
                    <p:cNvPr id="6233" name="Line 8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4" name="Line 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5" name="Line 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120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6" name="Line 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619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7" name="Line 9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8" name="Line 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39" name="Line 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399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0" name="Line 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2870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7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2619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42" name="Line 9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3" name="Line 9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4" name="Line 10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5" name="Line 10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6" name="Line 10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7" name="Line 10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8" name="Line 10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49" name="Line 10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8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619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51" name="Line 10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2" name="Line 10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3" name="Line 10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4" name="Line 11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5" name="Line 11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6" name="Line 11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7" name="Line 11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58" name="Line 11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9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2619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60" name="Line 11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1" name="Line 11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2" name="Line 11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3" name="Line 11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4" name="Line 12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5" name="Line 12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6" name="Line 12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67" name="Line 12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20" name="Group 124"/>
                <p:cNvGrpSpPr>
                  <a:grpSpLocks/>
                </p:cNvGrpSpPr>
                <p:nvPr userDrawn="1"/>
              </p:nvGrpSpPr>
              <p:grpSpPr bwMode="auto">
                <a:xfrm>
                  <a:off x="3687" y="144"/>
                  <a:ext cx="975" cy="4012"/>
                  <a:chOff x="3687" y="144"/>
                  <a:chExt cx="975" cy="4012"/>
                </a:xfrm>
              </p:grpSpPr>
              <p:grpSp>
                <p:nvGrpSpPr>
                  <p:cNvPr id="21" name="Group 125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687" y="144"/>
                    <a:ext cx="975" cy="947"/>
                    <a:chOff x="3687" y="144"/>
                    <a:chExt cx="975" cy="947"/>
                  </a:xfrm>
                </p:grpSpPr>
                <p:sp>
                  <p:nvSpPr>
                    <p:cNvPr id="6270" name="Line 12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1" name="Line 12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2" name="Line 12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188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3" name="Line 129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3687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4" name="Line 13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5" name="Line 13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6" name="Line 13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4467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77" name="Line 133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3938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2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3687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79" name="Line 13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0" name="Line 13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1" name="Line 13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2" name="Line 138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3" name="Line 13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4" name="Line 14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5" name="Line 14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6" name="Line 142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3" name="Group 143"/>
                  <p:cNvGrpSpPr>
                    <a:grpSpLocks/>
                  </p:cNvGrpSpPr>
                  <p:nvPr/>
                </p:nvGrpSpPr>
                <p:grpSpPr bwMode="auto">
                  <a:xfrm>
                    <a:off x="3687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88" name="Line 14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89" name="Line 14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0" name="Line 14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1" name="Line 147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2" name="Line 14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3" name="Line 14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4" name="Line 15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5" name="Line 151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4" name="Group 152"/>
                  <p:cNvGrpSpPr>
                    <a:grpSpLocks/>
                  </p:cNvGrpSpPr>
                  <p:nvPr/>
                </p:nvGrpSpPr>
                <p:grpSpPr bwMode="auto">
                  <a:xfrm>
                    <a:off x="3687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297" name="Line 15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8" name="Line 15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299" name="Line 15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0" name="Line 15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1" name="Line 15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2" name="Line 15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3" name="Line 15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4" name="Line 16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25" name="Group 161"/>
                <p:cNvGrpSpPr>
                  <a:grpSpLocks/>
                </p:cNvGrpSpPr>
                <p:nvPr userDrawn="1"/>
              </p:nvGrpSpPr>
              <p:grpSpPr bwMode="auto">
                <a:xfrm>
                  <a:off x="4755" y="144"/>
                  <a:ext cx="975" cy="4012"/>
                  <a:chOff x="4755" y="144"/>
                  <a:chExt cx="975" cy="4012"/>
                </a:xfrm>
              </p:grpSpPr>
              <p:grpSp>
                <p:nvGrpSpPr>
                  <p:cNvPr id="26" name="Group 16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4755" y="144"/>
                    <a:ext cx="975" cy="947"/>
                    <a:chOff x="4755" y="144"/>
                    <a:chExt cx="975" cy="947"/>
                  </a:xfrm>
                </p:grpSpPr>
                <p:sp>
                  <p:nvSpPr>
                    <p:cNvPr id="6307" name="Line 16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8" name="Line 16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144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09" name="Line 16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5256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0" name="Line 166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4755" y="64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1" name="Line 16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2" name="Line 16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395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3" name="Line 16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535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4" name="Line 170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5006" y="896"/>
                      <a:ext cx="0" cy="390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7" name="Group 171"/>
                  <p:cNvGrpSpPr>
                    <a:grpSpLocks/>
                  </p:cNvGrpSpPr>
                  <p:nvPr/>
                </p:nvGrpSpPr>
                <p:grpSpPr bwMode="auto">
                  <a:xfrm>
                    <a:off x="4755" y="1166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316" name="Line 17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7" name="Line 17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8" name="Line 17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19" name="Line 175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0" name="Line 17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1" name="Line 17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2" name="Line 17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3" name="Line 179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8" name="Group 180"/>
                  <p:cNvGrpSpPr>
                    <a:grpSpLocks/>
                  </p:cNvGrpSpPr>
                  <p:nvPr/>
                </p:nvGrpSpPr>
                <p:grpSpPr bwMode="auto">
                  <a:xfrm>
                    <a:off x="4755" y="2187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325" name="Line 18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6" name="Line 18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7" name="Line 18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8" name="Line 184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29" name="Line 18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0" name="Line 18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1" name="Line 18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2" name="Line 188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9" name="Group 189"/>
                  <p:cNvGrpSpPr>
                    <a:grpSpLocks/>
                  </p:cNvGrpSpPr>
                  <p:nvPr/>
                </p:nvGrpSpPr>
                <p:grpSpPr bwMode="auto">
                  <a:xfrm>
                    <a:off x="4755" y="3209"/>
                    <a:ext cx="975" cy="947"/>
                    <a:chOff x="288" y="528"/>
                    <a:chExt cx="1680" cy="1632"/>
                  </a:xfrm>
                </p:grpSpPr>
                <p:sp>
                  <p:nvSpPr>
                    <p:cNvPr id="6334" name="Line 190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5" name="Line 191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528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6" name="Line 192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1152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7" name="Line 193"/>
                    <p:cNvSpPr>
                      <a:spLocks noChangeShapeType="1"/>
                    </p:cNvSpPr>
                    <p:nvPr/>
                  </p:nvSpPr>
                  <p:spPr bwMode="hidden">
                    <a:xfrm>
                      <a:off x="288" y="1392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8" name="Line 194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39" name="Line 195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960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40" name="Line 196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1632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341" name="Line 197"/>
                    <p:cNvSpPr>
                      <a:spLocks noChangeShapeType="1"/>
                    </p:cNvSpPr>
                    <p:nvPr/>
                  </p:nvSpPr>
                  <p:spPr bwMode="hidden">
                    <a:xfrm rot="-5400000">
                      <a:off x="720" y="1824"/>
                      <a:ext cx="0" cy="672"/>
                    </a:xfrm>
                    <a:prstGeom prst="line">
                      <a:avLst/>
                    </a:prstGeom>
                    <a:noFill/>
                    <a:ln w="28575">
                      <a:pattFill prst="pct25">
                        <a:fgClr>
                          <a:schemeClr val="bg2"/>
                        </a:fgClr>
                        <a:bgClr>
                          <a:schemeClr val="bg1"/>
                        </a:bgClr>
                      </a:patt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2400">
                        <a:solidFill>
                          <a:srgbClr val="8383AD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  <p:grpSp>
            <p:nvGrpSpPr>
              <p:cNvPr id="30" name="Group 198"/>
              <p:cNvGrpSpPr>
                <a:grpSpLocks/>
              </p:cNvGrpSpPr>
              <p:nvPr userDrawn="1"/>
            </p:nvGrpSpPr>
            <p:grpSpPr bwMode="auto">
              <a:xfrm>
                <a:off x="3" y="68"/>
                <a:ext cx="5730" cy="0"/>
                <a:chOff x="3" y="68"/>
                <a:chExt cx="5730" cy="0"/>
              </a:xfrm>
            </p:grpSpPr>
            <p:sp>
              <p:nvSpPr>
                <p:cNvPr id="6343" name="Line 19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9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4" name="Line 200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737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5" name="Line 201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266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6" name="Line 202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1805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7" name="Line 203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334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8" name="Line 204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2873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49" name="Line 205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402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0" name="Line 206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3941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1" name="Line 207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4470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2" name="Line 208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009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53" name="Line 209"/>
                <p:cNvSpPr>
                  <a:spLocks noChangeShapeType="1"/>
                </p:cNvSpPr>
                <p:nvPr userDrawn="1"/>
              </p:nvSpPr>
              <p:spPr bwMode="hidden">
                <a:xfrm rot="-5400000">
                  <a:off x="5538" y="-127"/>
                  <a:ext cx="0" cy="390"/>
                </a:xfrm>
                <a:prstGeom prst="line">
                  <a:avLst/>
                </a:prstGeom>
                <a:noFill/>
                <a:ln w="28575">
                  <a:pattFill prst="pct25">
                    <a:fgClr>
                      <a:schemeClr val="bg2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31" name="Group 210"/>
            <p:cNvGrpSpPr>
              <a:grpSpLocks/>
            </p:cNvGrpSpPr>
            <p:nvPr/>
          </p:nvGrpSpPr>
          <p:grpSpPr bwMode="auto">
            <a:xfrm>
              <a:off x="336" y="1200"/>
              <a:ext cx="5088" cy="1056"/>
              <a:chOff x="336" y="1200"/>
              <a:chExt cx="5088" cy="1056"/>
            </a:xfrm>
          </p:grpSpPr>
          <p:sp>
            <p:nvSpPr>
              <p:cNvPr id="6355" name="Rectangle 211"/>
              <p:cNvSpPr>
                <a:spLocks noChangeArrowheads="1"/>
              </p:cNvSpPr>
              <p:nvPr userDrawn="1"/>
            </p:nvSpPr>
            <p:spPr bwMode="auto">
              <a:xfrm>
                <a:off x="2880" y="1200"/>
                <a:ext cx="2544" cy="528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8383AD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356" name="Rectangle 212"/>
              <p:cNvSpPr>
                <a:spLocks noChangeArrowheads="1"/>
              </p:cNvSpPr>
              <p:nvPr userDrawn="1"/>
            </p:nvSpPr>
            <p:spPr bwMode="auto">
              <a:xfrm>
                <a:off x="2880" y="1728"/>
                <a:ext cx="2544" cy="528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8383AD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357" name="Rectangle 213"/>
              <p:cNvSpPr>
                <a:spLocks noChangeArrowheads="1"/>
              </p:cNvSpPr>
              <p:nvPr userDrawn="1"/>
            </p:nvSpPr>
            <p:spPr bwMode="auto">
              <a:xfrm>
                <a:off x="336" y="1728"/>
                <a:ext cx="2544" cy="528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8383AD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358" name="Rectangle 214"/>
              <p:cNvSpPr>
                <a:spLocks noChangeArrowheads="1"/>
              </p:cNvSpPr>
              <p:nvPr userDrawn="1"/>
            </p:nvSpPr>
            <p:spPr bwMode="auto">
              <a:xfrm>
                <a:off x="336" y="1200"/>
                <a:ext cx="2544" cy="528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8383AD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359" name="Rectangle 215"/>
              <p:cNvSpPr>
                <a:spLocks noChangeArrowheads="1"/>
              </p:cNvSpPr>
              <p:nvPr userDrawn="1"/>
            </p:nvSpPr>
            <p:spPr bwMode="white">
              <a:xfrm>
                <a:off x="432" y="1296"/>
                <a:ext cx="4896" cy="8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z="2400">
                  <a:solidFill>
                    <a:srgbClr val="8383AD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6278" name="Group 216"/>
            <p:cNvGrpSpPr>
              <a:grpSpLocks/>
            </p:cNvGrpSpPr>
            <p:nvPr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6287" name="Group 217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6362" name="Rectangle 21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63" name="Rectangle 21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296" name="Group 220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6365" name="Rectangle 22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66" name="Rectangle 22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05" name="Group 223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6368" name="Rectangle 22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69" name="Rectangle 22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06" name="Group 226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6371" name="Rectangle 22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72" name="Rectangle 22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15" name="Group 229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6374" name="Rectangle 230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75" name="Rectangle 231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24" name="Group 232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6377" name="Rectangle 233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78" name="Rectangle 234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33" name="Group 235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6380" name="Rectangle 2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81" name="Rectangle 2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342" name="Group 238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6383" name="Rectangle 2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6384" name="Rectangle 2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6385" name="Rectangle 241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386" name="Rectangle 2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387" name="Rectangle 24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388" name="Rectangle 24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389" name="Rectangle 24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34D350-2622-4896-968D-A9A6E28139BF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  <p:pic>
        <p:nvPicPr>
          <p:cNvPr id="6390" name="Picture 246" descr="posbul1a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6113" y="3403600"/>
            <a:ext cx="246062" cy="24606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AF227-1F3C-4F19-85D7-B6AC8071EB2D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F4BD5-2474-4EEE-91F8-A744C7159427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08C1109-97FE-4C8E-8DE1-90C44A7DC58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8E148-1F96-4B80-BC1A-575558683869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B20F8-24D0-447A-83A1-BCD92992DB8F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8780B-5A45-4BDF-910C-69681CF39D41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0B87A-25F4-4242-9E7D-ABD149F8AA2D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B7C16-643B-4441-A5B8-37A70F4FAA82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06364-D487-4DA8-A717-2EE24A619898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CD8EA-C636-44F3-AB9A-4137C63739D6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40417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613AF-675F-4445-84F2-9723E9E92C01}" type="slidenum">
              <a:rPr lang="ru-RU">
                <a:solidFill>
                  <a:srgbClr val="404176"/>
                </a:solidFill>
              </a:rPr>
              <a:pPr/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15900" y="76200"/>
            <a:ext cx="8686800" cy="6781800"/>
            <a:chOff x="136" y="48"/>
            <a:chExt cx="5472" cy="4272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36" y="48"/>
              <a:ext cx="5472" cy="212"/>
              <a:chOff x="136" y="48"/>
              <a:chExt cx="5472" cy="212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136" y="48"/>
                <a:ext cx="1056" cy="212"/>
                <a:chOff x="2544" y="2160"/>
                <a:chExt cx="1920" cy="384"/>
              </a:xfrm>
            </p:grpSpPr>
            <p:sp>
              <p:nvSpPr>
                <p:cNvPr id="5125" name="Rectangle 5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26" name="Rectangle 6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27" name="Rectangle 7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28" name="Rectangle 8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29" name="Rectangle 9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1240" y="48"/>
                <a:ext cx="1056" cy="212"/>
                <a:chOff x="2544" y="2160"/>
                <a:chExt cx="1920" cy="384"/>
              </a:xfrm>
            </p:grpSpPr>
            <p:sp>
              <p:nvSpPr>
                <p:cNvPr id="5131" name="Rectangle 11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2" name="Rectangle 12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3" name="Rectangle 13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4" name="Rectangle 14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5" name="Rectangle 15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oup 16"/>
              <p:cNvGrpSpPr>
                <a:grpSpLocks/>
              </p:cNvGrpSpPr>
              <p:nvPr/>
            </p:nvGrpSpPr>
            <p:grpSpPr bwMode="auto">
              <a:xfrm>
                <a:off x="2344" y="48"/>
                <a:ext cx="1056" cy="212"/>
                <a:chOff x="2544" y="2160"/>
                <a:chExt cx="1920" cy="384"/>
              </a:xfrm>
            </p:grpSpPr>
            <p:sp>
              <p:nvSpPr>
                <p:cNvPr id="5137" name="Rectangle 17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8" name="Rectangle 18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39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0" name="Rectangle 20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1" name="Rectangle 21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" name="Group 22"/>
              <p:cNvGrpSpPr>
                <a:grpSpLocks/>
              </p:cNvGrpSpPr>
              <p:nvPr/>
            </p:nvGrpSpPr>
            <p:grpSpPr bwMode="auto">
              <a:xfrm>
                <a:off x="3448" y="48"/>
                <a:ext cx="1056" cy="212"/>
                <a:chOff x="2544" y="2160"/>
                <a:chExt cx="1920" cy="384"/>
              </a:xfrm>
            </p:grpSpPr>
            <p:sp>
              <p:nvSpPr>
                <p:cNvPr id="5143" name="Rectangle 23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4" name="Rectangle 24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5" name="Rectangle 25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6" name="Rectangle 26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47" name="Rectangle 27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8" name="Group 28"/>
              <p:cNvGrpSpPr>
                <a:grpSpLocks/>
              </p:cNvGrpSpPr>
              <p:nvPr/>
            </p:nvGrpSpPr>
            <p:grpSpPr bwMode="auto">
              <a:xfrm>
                <a:off x="4552" y="48"/>
                <a:ext cx="1056" cy="212"/>
                <a:chOff x="2544" y="2160"/>
                <a:chExt cx="1920" cy="384"/>
              </a:xfrm>
            </p:grpSpPr>
            <p:sp>
              <p:nvSpPr>
                <p:cNvPr id="5149" name="Rectangle 29"/>
                <p:cNvSpPr>
                  <a:spLocks noChangeArrowheads="1"/>
                </p:cNvSpPr>
                <p:nvPr/>
              </p:nvSpPr>
              <p:spPr bwMode="auto">
                <a:xfrm>
                  <a:off x="3504" y="2160"/>
                  <a:ext cx="960" cy="192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50" name="Rectangle 3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960" cy="192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51" name="Rectangle 31"/>
                <p:cNvSpPr>
                  <a:spLocks noChangeArrowheads="1"/>
                </p:cNvSpPr>
                <p:nvPr/>
              </p:nvSpPr>
              <p:spPr bwMode="auto">
                <a:xfrm>
                  <a:off x="2544" y="2352"/>
                  <a:ext cx="960" cy="192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52" name="Rectangle 32"/>
                <p:cNvSpPr>
                  <a:spLocks noChangeArrowheads="1"/>
                </p:cNvSpPr>
                <p:nvPr/>
              </p:nvSpPr>
              <p:spPr bwMode="auto">
                <a:xfrm>
                  <a:off x="2544" y="2160"/>
                  <a:ext cx="960" cy="19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53" name="Rectangle 33"/>
                <p:cNvSpPr>
                  <a:spLocks noChangeArrowheads="1"/>
                </p:cNvSpPr>
                <p:nvPr/>
              </p:nvSpPr>
              <p:spPr bwMode="auto">
                <a:xfrm>
                  <a:off x="2640" y="2256"/>
                  <a:ext cx="1728" cy="192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9" name="Group 34"/>
            <p:cNvGrpSpPr>
              <a:grpSpLocks/>
            </p:cNvGrpSpPr>
            <p:nvPr userDrawn="1"/>
          </p:nvGrpSpPr>
          <p:grpSpPr bwMode="auto">
            <a:xfrm>
              <a:off x="192" y="4273"/>
              <a:ext cx="5328" cy="47"/>
              <a:chOff x="192" y="3840"/>
              <a:chExt cx="5328" cy="47"/>
            </a:xfrm>
          </p:grpSpPr>
          <p:grpSp>
            <p:nvGrpSpPr>
              <p:cNvPr id="10" name="Group 35"/>
              <p:cNvGrpSpPr>
                <a:grpSpLocks/>
              </p:cNvGrpSpPr>
              <p:nvPr userDrawn="1"/>
            </p:nvGrpSpPr>
            <p:grpSpPr bwMode="auto">
              <a:xfrm>
                <a:off x="192" y="3840"/>
                <a:ext cx="624" cy="47"/>
                <a:chOff x="624" y="3706"/>
                <a:chExt cx="1056" cy="106"/>
              </a:xfrm>
            </p:grpSpPr>
            <p:sp>
              <p:nvSpPr>
                <p:cNvPr id="5156" name="Rectangle 36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57" name="Rectangle 37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1" name="Group 38"/>
              <p:cNvGrpSpPr>
                <a:grpSpLocks/>
              </p:cNvGrpSpPr>
              <p:nvPr userDrawn="1"/>
            </p:nvGrpSpPr>
            <p:grpSpPr bwMode="auto">
              <a:xfrm>
                <a:off x="864" y="3840"/>
                <a:ext cx="624" cy="47"/>
                <a:chOff x="624" y="3600"/>
                <a:chExt cx="1056" cy="106"/>
              </a:xfrm>
            </p:grpSpPr>
            <p:sp>
              <p:nvSpPr>
                <p:cNvPr id="5159" name="Rectangle 39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60" name="Rectangle 40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2" name="Group 41"/>
              <p:cNvGrpSpPr>
                <a:grpSpLocks/>
              </p:cNvGrpSpPr>
              <p:nvPr userDrawn="1"/>
            </p:nvGrpSpPr>
            <p:grpSpPr bwMode="auto">
              <a:xfrm>
                <a:off x="1536" y="3840"/>
                <a:ext cx="624" cy="47"/>
                <a:chOff x="624" y="3706"/>
                <a:chExt cx="1056" cy="106"/>
              </a:xfrm>
            </p:grpSpPr>
            <p:sp>
              <p:nvSpPr>
                <p:cNvPr id="5162" name="Rectangle 42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63" name="Rectangle 43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3" name="Group 44"/>
              <p:cNvGrpSpPr>
                <a:grpSpLocks/>
              </p:cNvGrpSpPr>
              <p:nvPr userDrawn="1"/>
            </p:nvGrpSpPr>
            <p:grpSpPr bwMode="auto">
              <a:xfrm>
                <a:off x="2208" y="3840"/>
                <a:ext cx="624" cy="47"/>
                <a:chOff x="624" y="3600"/>
                <a:chExt cx="1056" cy="106"/>
              </a:xfrm>
            </p:grpSpPr>
            <p:sp>
              <p:nvSpPr>
                <p:cNvPr id="5165" name="Rectangle 45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66" name="Rectangle 46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4" name="Group 47"/>
              <p:cNvGrpSpPr>
                <a:grpSpLocks/>
              </p:cNvGrpSpPr>
              <p:nvPr userDrawn="1"/>
            </p:nvGrpSpPr>
            <p:grpSpPr bwMode="auto">
              <a:xfrm>
                <a:off x="2880" y="3840"/>
                <a:ext cx="624" cy="47"/>
                <a:chOff x="624" y="3706"/>
                <a:chExt cx="1056" cy="106"/>
              </a:xfrm>
            </p:grpSpPr>
            <p:sp>
              <p:nvSpPr>
                <p:cNvPr id="5168" name="Rectangle 48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69" name="Rectangle 49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" name="Group 50"/>
              <p:cNvGrpSpPr>
                <a:grpSpLocks/>
              </p:cNvGrpSpPr>
              <p:nvPr userDrawn="1"/>
            </p:nvGrpSpPr>
            <p:grpSpPr bwMode="auto">
              <a:xfrm>
                <a:off x="3552" y="3840"/>
                <a:ext cx="624" cy="47"/>
                <a:chOff x="624" y="3600"/>
                <a:chExt cx="1056" cy="106"/>
              </a:xfrm>
            </p:grpSpPr>
            <p:sp>
              <p:nvSpPr>
                <p:cNvPr id="5171" name="Rectangle 51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72" name="Rectangle 52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" name="Group 53"/>
              <p:cNvGrpSpPr>
                <a:grpSpLocks/>
              </p:cNvGrpSpPr>
              <p:nvPr userDrawn="1"/>
            </p:nvGrpSpPr>
            <p:grpSpPr bwMode="auto">
              <a:xfrm>
                <a:off x="4224" y="3840"/>
                <a:ext cx="624" cy="47"/>
                <a:chOff x="624" y="3706"/>
                <a:chExt cx="1056" cy="106"/>
              </a:xfrm>
            </p:grpSpPr>
            <p:sp>
              <p:nvSpPr>
                <p:cNvPr id="5174" name="Rectangle 54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706"/>
                  <a:ext cx="528" cy="106"/>
                </a:xfrm>
                <a:prstGeom prst="rect">
                  <a:avLst/>
                </a:prstGeom>
                <a:solidFill>
                  <a:schemeClr val="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75" name="Rectangle 55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706"/>
                  <a:ext cx="528" cy="106"/>
                </a:xfrm>
                <a:prstGeom prst="rect">
                  <a:avLst/>
                </a:prstGeom>
                <a:solidFill>
                  <a:schemeClr val="folHlink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" name="Group 56"/>
              <p:cNvGrpSpPr>
                <a:grpSpLocks/>
              </p:cNvGrpSpPr>
              <p:nvPr userDrawn="1"/>
            </p:nvGrpSpPr>
            <p:grpSpPr bwMode="auto">
              <a:xfrm>
                <a:off x="4896" y="3840"/>
                <a:ext cx="624" cy="47"/>
                <a:chOff x="624" y="3600"/>
                <a:chExt cx="1056" cy="106"/>
              </a:xfrm>
            </p:grpSpPr>
            <p:sp>
              <p:nvSpPr>
                <p:cNvPr id="5177" name="Rectangle 57"/>
                <p:cNvSpPr>
                  <a:spLocks noChangeArrowheads="1"/>
                </p:cNvSpPr>
                <p:nvPr userDrawn="1"/>
              </p:nvSpPr>
              <p:spPr bwMode="ltGray">
                <a:xfrm>
                  <a:off x="1152" y="3600"/>
                  <a:ext cx="528" cy="106"/>
                </a:xfrm>
                <a:prstGeom prst="rect">
                  <a:avLst/>
                </a:prstGeom>
                <a:solidFill>
                  <a:schemeClr val="accent2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5178" name="Rectangle 58"/>
                <p:cNvSpPr>
                  <a:spLocks noChangeArrowheads="1"/>
                </p:cNvSpPr>
                <p:nvPr userDrawn="1"/>
              </p:nvSpPr>
              <p:spPr bwMode="ltGray">
                <a:xfrm>
                  <a:off x="624" y="3600"/>
                  <a:ext cx="528" cy="106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2400">
                    <a:solidFill>
                      <a:srgbClr val="8383AD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5179" name="Rectangle 5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80" name="Rectangle 6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81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404176"/>
              </a:solidFill>
            </a:endParaRPr>
          </a:p>
        </p:txBody>
      </p:sp>
      <p:sp>
        <p:nvSpPr>
          <p:cNvPr id="5182" name="Rectangle 6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404176"/>
              </a:solidFill>
            </a:endParaRPr>
          </a:p>
        </p:txBody>
      </p:sp>
      <p:sp>
        <p:nvSpPr>
          <p:cNvPr id="5183" name="Rectangle 6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147839-531A-4D3B-9370-0A49A03378DF}" type="slidenum">
              <a:rPr lang="ru-RU">
                <a:solidFill>
                  <a:srgbClr val="40417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40417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4929198"/>
            <a:ext cx="4929222" cy="1000132"/>
          </a:xfrm>
        </p:spPr>
        <p:txBody>
          <a:bodyPr/>
          <a:lstStyle/>
          <a:p>
            <a:r>
              <a:rPr lang="ru-RU" sz="2400" i="1" dirty="0" err="1" smtClean="0">
                <a:solidFill>
                  <a:schemeClr val="bg1">
                    <a:lumMod val="10000"/>
                  </a:schemeClr>
                </a:solidFill>
              </a:rPr>
              <a:t>Пуденкова</a:t>
            </a:r>
            <a:r>
              <a:rPr lang="ru-RU" sz="2400" i="1" dirty="0" smtClean="0">
                <a:solidFill>
                  <a:schemeClr val="bg1">
                    <a:lumMod val="10000"/>
                  </a:schemeClr>
                </a:solidFill>
              </a:rPr>
              <a:t> Е.А., методист по физике ПОИПКРО</a:t>
            </a:r>
            <a:endParaRPr lang="ru-RU" sz="2400" i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00034" y="142852"/>
            <a:ext cx="8153400" cy="116955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i="1" dirty="0">
                <a:solidFill>
                  <a:schemeClr val="bg1">
                    <a:lumMod val="10000"/>
                  </a:schemeClr>
                </a:solidFill>
              </a:rPr>
              <a:t>«Именно забвением роли</a:t>
            </a:r>
            <a:r>
              <a:rPr lang="ru-RU" sz="2000" i="1" dirty="0">
                <a:solidFill>
                  <a:schemeClr val="bg1">
                    <a:lumMod val="10000"/>
                  </a:schemeClr>
                </a:solidFill>
                <a:cs typeface="Arial" pitchFamily="34" charset="0"/>
              </a:rPr>
              <a:t> </a:t>
            </a:r>
            <a:r>
              <a:rPr lang="ru-RU" sz="2000" i="1" dirty="0">
                <a:solidFill>
                  <a:schemeClr val="bg1">
                    <a:lumMod val="10000"/>
                  </a:schemeClr>
                </a:solidFill>
              </a:rPr>
              <a:t>деятельности</a:t>
            </a:r>
            <a:r>
              <a:rPr lang="ru-RU" sz="2000" b="1" i="1" dirty="0">
                <a:solidFill>
                  <a:schemeClr val="bg1">
                    <a:lumMod val="10000"/>
                  </a:schemeClr>
                </a:solidFill>
                <a:cs typeface="Arial" pitchFamily="34" charset="0"/>
              </a:rPr>
              <a:t> </a:t>
            </a:r>
            <a:r>
              <a:rPr lang="ru-RU" sz="2000" b="1" i="1" dirty="0">
                <a:solidFill>
                  <a:schemeClr val="bg1">
                    <a:lumMod val="10000"/>
                  </a:schemeClr>
                </a:solidFill>
              </a:rPr>
              <a:t>самого ученика </a:t>
            </a:r>
            <a:r>
              <a:rPr lang="ru-RU" sz="2000" i="1" dirty="0">
                <a:solidFill>
                  <a:schemeClr val="bg1">
                    <a:lumMod val="10000"/>
                  </a:schemeClr>
                </a:solidFill>
              </a:rPr>
              <a:t>объясняется тот факт, что многие уроки проходят впустую</a:t>
            </a:r>
            <a:r>
              <a:rPr lang="ru-RU" sz="2000" i="1" dirty="0" smtClean="0">
                <a:solidFill>
                  <a:schemeClr val="bg1">
                    <a:lumMod val="10000"/>
                  </a:schemeClr>
                </a:solidFill>
              </a:rPr>
              <a:t>»</a:t>
            </a: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</a:p>
          <a:p>
            <a:pPr algn="r">
              <a:spcBef>
                <a:spcPct val="50000"/>
              </a:spcBef>
            </a:pPr>
            <a:r>
              <a:rPr lang="ru-RU" sz="2000" b="1" i="1" dirty="0" smtClean="0">
                <a:solidFill>
                  <a:schemeClr val="bg1">
                    <a:lumMod val="10000"/>
                  </a:schemeClr>
                </a:solidFill>
              </a:rPr>
              <a:t>А.Н. Леонтьев</a:t>
            </a:r>
            <a:r>
              <a:rPr lang="ru-RU" sz="1800" i="1" dirty="0" smtClean="0">
                <a:solidFill>
                  <a:schemeClr val="bg1">
                    <a:lumMod val="10000"/>
                  </a:schemeClr>
                </a:solidFill>
              </a:rPr>
              <a:t>                                                                                   </a:t>
            </a:r>
            <a:endParaRPr lang="ru-RU" sz="1800" i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" name="Рисунок 7" descr="31487069_010900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071942"/>
            <a:ext cx="2952741" cy="22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714348" y="500042"/>
            <a:ext cx="7772400" cy="74769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cap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поколения стандартов</a:t>
            </a:r>
          </a:p>
        </p:txBody>
      </p:sp>
      <p:sp>
        <p:nvSpPr>
          <p:cNvPr id="2457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304800" y="1554163"/>
            <a:ext cx="42672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b="1" dirty="0" smtClean="0">
                <a:solidFill>
                  <a:schemeClr val="tx2"/>
                </a:solidFill>
              </a:rPr>
              <a:t>Стандарт второго поколения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solidFill>
                  <a:schemeClr val="bg1">
                    <a:lumMod val="10000"/>
                  </a:schemeClr>
                </a:solidFill>
              </a:rPr>
              <a:t>Примерная программа и тематическое </a:t>
            </a:r>
            <a:r>
              <a:rPr lang="ru-RU" sz="2200" dirty="0" err="1" smtClean="0">
                <a:solidFill>
                  <a:schemeClr val="bg1">
                    <a:lumMod val="10000"/>
                  </a:schemeClr>
                </a:solidFill>
              </a:rPr>
              <a:t>планиро-вание</a:t>
            </a:r>
            <a:r>
              <a:rPr lang="ru-RU" sz="22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200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solidFill>
                  <a:schemeClr val="bg1">
                    <a:lumMod val="10000"/>
                  </a:schemeClr>
                </a:solidFill>
              </a:rPr>
              <a:t>Планируемые результаты освоения образовательной программы.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200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200" dirty="0" smtClean="0">
                <a:solidFill>
                  <a:schemeClr val="bg1">
                    <a:lumMod val="10000"/>
                  </a:schemeClr>
                </a:solidFill>
              </a:rPr>
              <a:t>Система заданий для оценки планируемых результатов.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24580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724400" y="1554163"/>
            <a:ext cx="42672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Подробное описание содержания с указанием учебной нагрузки.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 err="1" smtClean="0">
                <a:solidFill>
                  <a:schemeClr val="bg1">
                    <a:lumMod val="10000"/>
                  </a:schemeClr>
                </a:solidFill>
              </a:rPr>
              <a:t>Операционализация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 планируемых результатов (определение перечня умений, формируемых предметным содержанием).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Задания разного уровня для одного умения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9" name="Стрелка вверх 8"/>
          <p:cNvSpPr/>
          <p:nvPr/>
        </p:nvSpPr>
        <p:spPr>
          <a:xfrm>
            <a:off x="2195513" y="2708275"/>
            <a:ext cx="214312" cy="5000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2268538" y="4221163"/>
            <a:ext cx="214312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43063"/>
            <a:ext cx="8686800" cy="4525962"/>
          </a:xfrm>
        </p:spPr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Два блока: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Выпускник научится 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     Оценка освоения опорного материала на уровне, характеризующем исполнительскую компетентность. </a:t>
            </a:r>
            <a:r>
              <a:rPr lang="ru-RU" i="1" dirty="0" smtClean="0">
                <a:solidFill>
                  <a:schemeClr val="bg1">
                    <a:lumMod val="10000"/>
                  </a:schemeClr>
                </a:solidFill>
              </a:rPr>
              <a:t>Задания базового и повышенного уровня. 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    Единственное основание для перехода на следующую ступень обучения - выполнение учащимися заданий базового уровня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Выпускник получит возможность научиться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Невыполнение учащимися заданий, с помощью которых ведется оценка достижения планируемых результатов этой группы, не является препятствием для перехода на следующую ступень обучения. </a:t>
            </a:r>
            <a:endParaRPr lang="ru-RU" i="1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428596" y="500042"/>
            <a:ext cx="8286778" cy="795357"/>
          </a:xfrm>
          <a:prstGeom prst="roundRect">
            <a:avLst>
              <a:gd name="adj" fmla="val 49106"/>
            </a:avLst>
          </a:prstGeom>
          <a:solidFill>
            <a:schemeClr val="accent3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Структура планируемых результатов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785938"/>
            <a:ext cx="8624888" cy="485775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Планируемый результат: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    Понимать принципы действия машин, приборов и технических устройств, различать условия их безопасного использования в повседневной жизни.</a:t>
            </a: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     Умения, </a:t>
            </a: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характеризующие достижение этого результата:</a:t>
            </a:r>
            <a:r>
              <a:rPr lang="ru-RU" b="1" i="1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Различать явления, лежащие в основе принципа действия машин, приборов и технических устройств.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Объяснять (с опорой на схемы, рисунки и т.п.) принцип действия изученных машин, приборов и технических устройств и условия безопасного использования машин, приборов и технических устройств в повседневной жизни.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   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>
                <a:solidFill>
                  <a:schemeClr val="bg1">
                    <a:lumMod val="10000"/>
                  </a:schemeClr>
                </a:solidFill>
              </a:rPr>
              <a:t>     (Для каждого умения приводятся примеры заданий базового и повышенного уровней)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285750" y="428625"/>
            <a:ext cx="8713788" cy="1009650"/>
          </a:xfrm>
          <a:prstGeom prst="roundRect">
            <a:avLst>
              <a:gd name="adj" fmla="val 49106"/>
            </a:avLst>
          </a:prstGeom>
          <a:solidFill>
            <a:schemeClr val="accent3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Операционализация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планируемых результатов</a:t>
            </a:r>
          </a:p>
          <a:p>
            <a:pPr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Пример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500063"/>
            <a:ext cx="4191000" cy="6072187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1400" b="1" dirty="0" smtClean="0"/>
              <a:t>        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</a:rPr>
              <a:t>Различать явления, лежащие в основе принципа действия машин, приборов и технических устройств.</a:t>
            </a:r>
          </a:p>
          <a:p>
            <a:pPr algn="just">
              <a:buFont typeface="Wingdings 2" pitchFamily="18" charset="2"/>
              <a:buNone/>
              <a:defRPr/>
            </a:pPr>
            <a:endParaRPr lang="ru-RU" sz="14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b="1" i="1" dirty="0" smtClean="0">
                <a:solidFill>
                  <a:schemeClr val="bg1">
                    <a:lumMod val="10000"/>
                  </a:schemeClr>
                </a:solidFill>
              </a:rPr>
              <a:t>Задание   (повышенный уровень)</a:t>
            </a: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На рисунке представлена схема демонстрационного опыта. </a:t>
            </a: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А. Какое явление наблюдается в этом опыте?     Ответ: _____________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Б. В  работе какого из перечисленных ниже технических устройств используется это явление? 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1) генератор электрической энергии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2) электродвигатель постоянного тока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3) двигатель внутреннего сгорания</a:t>
            </a:r>
          </a:p>
          <a:p>
            <a:pPr indent="0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4) электронагревательный элемент</a:t>
            </a:r>
          </a:p>
          <a:p>
            <a:pPr algn="just">
              <a:buFont typeface="Wingdings 2" pitchFamily="18" charset="2"/>
              <a:buNone/>
              <a:defRPr/>
            </a:pPr>
            <a:endParaRPr lang="ru-RU" sz="1400" b="1" dirty="0" smtClean="0"/>
          </a:p>
          <a:p>
            <a:pPr algn="just">
              <a:buFont typeface="Wingdings 2" pitchFamily="18" charset="2"/>
              <a:buNone/>
              <a:defRPr/>
            </a:pPr>
            <a:endParaRPr lang="ru-RU" sz="1400" b="1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29699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0063"/>
            <a:ext cx="4343400" cy="6215062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</a:rPr>
              <a:t>      Объяснять (с опорой на схемы, рисунки и т.п.) принцип действия изученных машин, приборов и технических устройств и условия безопасного использования машин, приборов и технических устройств в повседневной жизни.</a:t>
            </a:r>
          </a:p>
          <a:p>
            <a:pPr algn="just">
              <a:buFont typeface="Wingdings 2" pitchFamily="18" charset="2"/>
              <a:buNone/>
              <a:defRPr/>
            </a:pPr>
            <a:endParaRPr lang="ru-RU" sz="16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600" b="1" i="1" dirty="0" smtClean="0">
                <a:solidFill>
                  <a:schemeClr val="bg1">
                    <a:lumMod val="10000"/>
                  </a:schemeClr>
                </a:solidFill>
              </a:rPr>
              <a:t>     Задание  (повышенный уровень)</a:t>
            </a: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      Перед вами рисунок ножниц для резки металла. </a:t>
            </a:r>
          </a:p>
          <a:p>
            <a:pPr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 2" pitchFamily="18" charset="2"/>
              <a:buNone/>
              <a:defRPr/>
            </a:pPr>
            <a:endParaRPr lang="ru-RU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      Какой из известных вам простых механизмов лежит в основе создания этих ножниц?   Ответ: ______________</a:t>
            </a:r>
          </a:p>
          <a:p>
            <a:pPr algn="just">
              <a:buFont typeface="Wingdings 2" pitchFamily="18" charset="2"/>
              <a:buNone/>
              <a:defRPr/>
            </a:pPr>
            <a:r>
              <a:rPr lang="ru-RU" sz="1600" dirty="0" smtClean="0">
                <a:solidFill>
                  <a:schemeClr val="bg1">
                    <a:lumMod val="10000"/>
                  </a:schemeClr>
                </a:solidFill>
              </a:rPr>
              <a:t>      Укажите, какие особенности конструкции ножниц позволяют преобразовать небольшие усилия человека в большое давление на металл.            Ответ: _______________</a:t>
            </a:r>
          </a:p>
          <a:p>
            <a:pPr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3143250"/>
            <a:ext cx="178593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5" descr="рис-5(серы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25" y="2357438"/>
            <a:ext cx="17621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72400" cy="857256"/>
          </a:xfrm>
        </p:spPr>
        <p:txBody>
          <a:bodyPr/>
          <a:lstStyle/>
          <a:p>
            <a:r>
              <a:rPr lang="ru-RU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подход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85860"/>
            <a:ext cx="8820150" cy="5857916"/>
          </a:xfrm>
        </p:spPr>
        <p:txBody>
          <a:bodyPr/>
          <a:lstStyle/>
          <a:p>
            <a:r>
              <a:rPr lang="ru-RU" sz="2800" b="1" dirty="0">
                <a:solidFill>
                  <a:schemeClr val="bg1">
                    <a:lumMod val="10000"/>
                  </a:schemeClr>
                </a:solidFill>
              </a:rPr>
              <a:t>«Знания никогда нельзя дать в готовом виде; они всегда должны усваиваться через включение их в ту или иную деятельность»</a:t>
            </a:r>
            <a:r>
              <a:rPr lang="ru-RU" dirty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(Психологический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закон усвоения знаний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Талызина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Н.Ф. Управление процессом усвоения знаний. - М., 1984.-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С.133)</a:t>
            </a:r>
            <a:endParaRPr lang="ru-RU" sz="20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b="1" dirty="0">
                <a:solidFill>
                  <a:schemeClr val="bg1">
                    <a:lumMod val="10000"/>
                  </a:schemeClr>
                </a:solidFill>
              </a:rPr>
              <a:t>Обучение в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деятельности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(ФГОС - программы знаний и видов деятельности)</a:t>
            </a:r>
            <a:endParaRPr lang="ru-RU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«Чтобы овладеть продуктом человеческой деятельности (знаниями), нужно осуществить деятельность, адекватную той, которая воплощена в данном продукте»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А.Н.Леонтьев</a:t>
            </a:r>
          </a:p>
          <a:p>
            <a:pPr>
              <a:buFontTx/>
              <a:buNone/>
            </a:pPr>
            <a:r>
              <a:rPr lang="ru-RU" sz="2000" dirty="0"/>
              <a:t>     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(Например, знания о географической карте усваиваются в процессе деятельности по ее созданию)</a:t>
            </a:r>
            <a:endParaRPr lang="ru-RU" sz="28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710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4282" y="1357298"/>
            <a:ext cx="8710614" cy="518636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 fontScale="925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Деятельность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– человеческая форма активности, выражающаяся в целенаправленном преобразовании им природной и социальной действительности.</a:t>
            </a: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	 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Педагогическая деятельность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– один из видов деятельности, выражающихся в целенаправленном развитии обучающегося, овладении им основами культуры, всестороннем развитии его способностей.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Педагогическая деятельность </a:t>
            </a: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как совместная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предполагает «</a:t>
            </a:r>
            <a:r>
              <a:rPr kumimoji="0" lang="ru-RU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субъект-субъектные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отношения» в 	процессе деятельности. Педагог и обучающийся выступают как равнозначные субъекты педагогического процесса.</a:t>
            </a:r>
            <a:endParaRPr kumimoji="0" lang="ru-RU" sz="23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8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Профессиональный стандарт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– система требований к работнику, определяющая возможность занять определенную должность, быть допущенному к определенной деятельности.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  <a:p>
            <a:pPr marL="365760" marR="0" lvl="0" indent="-256032" algn="just" defTabSz="914400" rtl="0" eaLnBrk="1" fontAlgn="auto" latinLnBrk="0" hangingPunct="1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ru-RU" sz="2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Профессиональный стандарт педагогической деятельности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64646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 –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система требований, которым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aramond" pitchFamily="18" charset="0"/>
                <a:ea typeface="+mn-ea"/>
                <a:cs typeface="+mn-cs"/>
              </a:rPr>
              <a:t>должен соответствовать педагог, чтобы быть допущенным к педагогической деятельности.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aramond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8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1333" y="0"/>
            <a:ext cx="9102667" cy="5857892"/>
          </a:xfrm>
          <a:noFill/>
          <a:ln/>
        </p:spPr>
      </p:pic>
      <p:sp>
        <p:nvSpPr>
          <p:cNvPr id="375812" name="Rectangle 4"/>
          <p:cNvSpPr>
            <a:spLocks noChangeArrowheads="1"/>
          </p:cNvSpPr>
          <p:nvPr/>
        </p:nvSpPr>
        <p:spPr bwMode="auto">
          <a:xfrm>
            <a:off x="1000100" y="5929330"/>
            <a:ext cx="7691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/>
              <a:t>Схема психологической функциональной системы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28604"/>
            <a:ext cx="7772400" cy="1143000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структура деятельности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14489"/>
            <a:ext cx="8820150" cy="5143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Мотив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(деловой, состязательный, познавательный интерес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)      </a:t>
            </a:r>
            <a:r>
              <a:rPr lang="ru-RU" sz="2000" i="1" dirty="0">
                <a:solidFill>
                  <a:schemeClr val="bg1">
                    <a:lumMod val="10000"/>
                  </a:schemeClr>
                </a:solidFill>
              </a:rPr>
              <a:t>Познавательный интерес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– это эмоционально окрашенное интеллектуальное отношение субъекта </a:t>
            </a:r>
            <a:r>
              <a:rPr lang="ru-RU" sz="2000" dirty="0" smtClean="0">
                <a:solidFill>
                  <a:schemeClr val="bg1">
                    <a:lumMod val="10000"/>
                  </a:schemeClr>
                </a:solidFill>
              </a:rPr>
              <a:t>к 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объекту познания, проявляющееся как его мыслительная активность по теоретическому проникновению в сущность познаваемого с целью достижения полноты ориентировки в нем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Цель 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(</a:t>
            </a:r>
            <a:r>
              <a:rPr lang="ru-RU" sz="2400" dirty="0" err="1">
                <a:solidFill>
                  <a:schemeClr val="bg1">
                    <a:lumMod val="10000"/>
                  </a:schemeClr>
                </a:solidFill>
              </a:rPr>
              <a:t>цель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учебной деятельности – это осознанное, т.е. выраженное в словах, четко сформулированное предвосхищение результата)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>
                    <a:lumMod val="10000"/>
                  </a:schemeClr>
                </a:solidFill>
              </a:rPr>
              <a:t>Предмет и средства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(способы, методы, приемы, схемы ООД, учебные 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задачи,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проблемные задания, 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ТСО, </a:t>
            </a:r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ИКТ)</a:t>
            </a:r>
            <a:endParaRPr lang="ru-RU" sz="2400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Результат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(как фактически реализованная цель – усвоенные учениками знания и сформировавшиеся у них умения практически применять эти знания)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642938" y="500063"/>
            <a:ext cx="7772400" cy="1071562"/>
          </a:xfrm>
        </p:spPr>
        <p:txBody>
          <a:bodyPr/>
          <a:lstStyle/>
          <a:p>
            <a:pPr algn="r"/>
            <a:r>
              <a:rPr lang="ru-RU" sz="2000" b="1" i="1" smtClean="0"/>
              <a:t>Я слышу, и я забываю.</a:t>
            </a:r>
            <a:br>
              <a:rPr lang="ru-RU" sz="2000" b="1" i="1" smtClean="0"/>
            </a:br>
            <a:r>
              <a:rPr lang="ru-RU" sz="2000" b="1" i="1" smtClean="0"/>
              <a:t>Я вижу, и я помню.</a:t>
            </a:r>
            <a:br>
              <a:rPr lang="ru-RU" sz="2000" b="1" i="1" smtClean="0"/>
            </a:br>
            <a:r>
              <a:rPr lang="ru-RU" sz="2000" b="1" i="1" smtClean="0"/>
              <a:t>Я делаю, и я понимаю.</a:t>
            </a:r>
            <a:br>
              <a:rPr lang="ru-RU" sz="2000" b="1" i="1" smtClean="0"/>
            </a:br>
            <a:r>
              <a:rPr lang="ru-RU" sz="2000" b="1" i="1" smtClean="0"/>
              <a:t>Конфуций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714500"/>
            <a:ext cx="8929687" cy="4572000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Решить современные проблемы образования возможно только при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системных изменениях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в самой педагогической науке и практике.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Надо понимать, что не всякая активность человека может быть названа деятельностью.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Человеческая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активность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 только в том случае является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деятельностью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, если она приводит к существенному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преобразованию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ситуации, предмета,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созданию чего-то нового в этом преобразовании.</a:t>
            </a:r>
          </a:p>
          <a:p>
            <a:pPr>
              <a:defRPr/>
            </a:pP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428625"/>
            <a:ext cx="7772400" cy="785813"/>
          </a:xfrm>
        </p:spPr>
        <p:txBody>
          <a:bodyPr/>
          <a:lstStyle/>
          <a:p>
            <a:pPr>
              <a:defRPr/>
            </a:pPr>
            <a:r>
              <a:rPr lang="ru-RU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Деятельностная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педагогика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5643562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Задача учителя – вовлекать учащихся не в упражнения, не в повторение и запоминание готового, а в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размышление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 о том, что неизвестно – обучать через решение системы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учебных задач.</a:t>
            </a:r>
          </a:p>
          <a:p>
            <a:pPr>
              <a:defRPr/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А решать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учебную задачу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– это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преобразовывать,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действовать с учебным материалом в неопределенной ситуации.</a:t>
            </a:r>
          </a:p>
          <a:p>
            <a:pPr>
              <a:defRPr/>
            </a:pP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Учебная деятельность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– это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преобразование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, а преобразование – это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«ломка», </a:t>
            </a:r>
          </a:p>
          <a:p>
            <a:pPr>
              <a:defRPr/>
            </a:pP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«Ломка»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- это прежде всего </a:t>
            </a:r>
            <a:r>
              <a:rPr lang="ru-RU" sz="2800" i="1" dirty="0" smtClean="0">
                <a:solidFill>
                  <a:schemeClr val="bg1">
                    <a:lumMod val="10000"/>
                  </a:schemeClr>
                </a:solidFill>
              </a:rPr>
              <a:t>поиск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. Поиск не имеет какой-либо законченной формы, он всегда движение в неизвестность.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724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ФГОС второго поколения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>
          <a:xfrm>
            <a:off x="395288" y="1557338"/>
            <a:ext cx="8748712" cy="4824412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Создание </a:t>
            </a:r>
            <a:r>
              <a:rPr lang="ru-RU" sz="2800" b="1" dirty="0" err="1" smtClean="0">
                <a:solidFill>
                  <a:schemeClr val="bg1">
                    <a:lumMod val="10000"/>
                  </a:schemeClr>
                </a:solidFill>
              </a:rPr>
              <a:t>пилотных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 площадок (26 ОУ)</a:t>
            </a:r>
          </a:p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Введение курса «Основы православной культуры»</a:t>
            </a:r>
          </a:p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Третий час физической культуры</a:t>
            </a:r>
          </a:p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Дополнительное образование учащихся</a:t>
            </a:r>
          </a:p>
          <a:p>
            <a:pPr eaLnBrk="1" hangingPunct="1">
              <a:buFont typeface="Wingdings 3" pitchFamily="18" charset="2"/>
              <a:buNone/>
            </a:pP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   (организация проектной и исследовательской деятельности учащихся)</a:t>
            </a:r>
          </a:p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Повышение квалификации учителей </a:t>
            </a:r>
          </a:p>
          <a:p>
            <a:pPr eaLnBrk="1" hangingPunct="1"/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</a:rPr>
              <a:t>Научно-методическое                            сопровождение (ВНИК)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5429264"/>
            <a:ext cx="1571636" cy="125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18488" cy="1008063"/>
          </a:xfrm>
        </p:spPr>
        <p:txBody>
          <a:bodyPr/>
          <a:lstStyle/>
          <a:p>
            <a:pPr algn="ctr"/>
            <a:r>
              <a:rPr lang="ru-RU" sz="2800" b="1" dirty="0"/>
              <a:t>Психологические основы концепции развивающего образования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95288" y="2060575"/>
            <a:ext cx="8748204" cy="3209925"/>
            <a:chOff x="1517" y="4563"/>
            <a:chExt cx="9740" cy="5055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517" y="4563"/>
              <a:ext cx="9740" cy="5055"/>
              <a:chOff x="2067" y="1134"/>
              <a:chExt cx="8972" cy="5040"/>
            </a:xfrm>
          </p:grpSpPr>
          <p:sp>
            <p:nvSpPr>
              <p:cNvPr id="57350" name="AutoShape 6"/>
              <p:cNvSpPr>
                <a:spLocks noChangeArrowheads="1"/>
              </p:cNvSpPr>
              <p:nvPr/>
            </p:nvSpPr>
            <p:spPr bwMode="auto">
              <a:xfrm flipV="1">
                <a:off x="2067" y="3114"/>
                <a:ext cx="539" cy="144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1" name="AutoShape 7"/>
              <p:cNvSpPr>
                <a:spLocks noChangeArrowheads="1"/>
              </p:cNvSpPr>
              <p:nvPr/>
            </p:nvSpPr>
            <p:spPr bwMode="auto">
              <a:xfrm>
                <a:off x="2067" y="2574"/>
                <a:ext cx="539" cy="540"/>
              </a:xfrm>
              <a:prstGeom prst="smileyFace">
                <a:avLst>
                  <a:gd name="adj" fmla="val 4653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52" name="Text Box 8"/>
              <p:cNvSpPr txBox="1">
                <a:spLocks noChangeArrowheads="1"/>
              </p:cNvSpPr>
              <p:nvPr/>
            </p:nvSpPr>
            <p:spPr bwMode="auto">
              <a:xfrm>
                <a:off x="3507" y="3114"/>
                <a:ext cx="720" cy="108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dirty="0">
                    <a:solidFill>
                      <a:schemeClr val="accent5">
                        <a:lumMod val="10000"/>
                      </a:schemeClr>
                    </a:solidFill>
                  </a:rPr>
                  <a:t>Цель</a:t>
                </a:r>
                <a:endParaRPr lang="ru-RU" dirty="0">
                  <a:solidFill>
                    <a:schemeClr val="accent5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7353" name="AutoShape 9"/>
              <p:cNvSpPr>
                <a:spLocks noChangeArrowheads="1"/>
              </p:cNvSpPr>
              <p:nvPr/>
            </p:nvSpPr>
            <p:spPr bwMode="auto">
              <a:xfrm>
                <a:off x="2067" y="1134"/>
                <a:ext cx="2520" cy="1080"/>
              </a:xfrm>
              <a:prstGeom prst="wedgeEllipseCallout">
                <a:avLst>
                  <a:gd name="adj1" fmla="val -28255"/>
                  <a:gd name="adj2" fmla="val 159167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dirty="0">
                    <a:solidFill>
                      <a:schemeClr val="accent5">
                        <a:lumMod val="10000"/>
                      </a:schemeClr>
                    </a:solidFill>
                  </a:rPr>
                  <a:t>Субъект, планирующий</a:t>
                </a: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4767" y="1134"/>
                <a:ext cx="3420" cy="4680"/>
                <a:chOff x="5127" y="1134"/>
                <a:chExt cx="3420" cy="4680"/>
              </a:xfrm>
            </p:grpSpPr>
            <p:sp>
              <p:nvSpPr>
                <p:cNvPr id="57355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307" y="2394"/>
                  <a:ext cx="1080" cy="21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400" dirty="0">
                      <a:solidFill>
                        <a:schemeClr val="accent5">
                          <a:lumMod val="10000"/>
                        </a:schemeClr>
                      </a:solidFill>
                    </a:rPr>
                    <a:t>Субъект </a:t>
                  </a:r>
                  <a:r>
                    <a:rPr lang="ru-RU" sz="1400" dirty="0" smtClean="0">
                      <a:solidFill>
                        <a:schemeClr val="accent5">
                          <a:lumMod val="10000"/>
                        </a:schemeClr>
                      </a:solidFill>
                    </a:rPr>
                    <a:t>действую </a:t>
                  </a:r>
                  <a:r>
                    <a:rPr lang="ru-RU" sz="1400" dirty="0" err="1" smtClean="0">
                      <a:solidFill>
                        <a:schemeClr val="accent5">
                          <a:lumMod val="10000"/>
                        </a:schemeClr>
                      </a:solidFill>
                    </a:rPr>
                    <a:t>щий</a:t>
                  </a:r>
                  <a:endParaRPr lang="ru-RU" sz="1400" dirty="0">
                    <a:solidFill>
                      <a:schemeClr val="accent5">
                        <a:lumMod val="10000"/>
                      </a:schemeClr>
                    </a:solidFill>
                  </a:endParaRPr>
                </a:p>
              </p:txBody>
            </p:sp>
            <p:sp>
              <p:nvSpPr>
                <p:cNvPr id="5735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7077" y="3956"/>
                  <a:ext cx="1026" cy="16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400" dirty="0">
                      <a:solidFill>
                        <a:schemeClr val="accent5">
                          <a:lumMod val="10000"/>
                        </a:schemeClr>
                      </a:solidFill>
                    </a:rPr>
                    <a:t>Средства деятельности</a:t>
                  </a:r>
                </a:p>
              </p:txBody>
            </p:sp>
            <p:sp>
              <p:nvSpPr>
                <p:cNvPr id="5735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137" y="1854"/>
                  <a:ext cx="965" cy="162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400" dirty="0">
                      <a:solidFill>
                        <a:schemeClr val="accent5">
                          <a:lumMod val="10000"/>
                        </a:schemeClr>
                      </a:solidFill>
                    </a:rPr>
                    <a:t>Предмет деятельности</a:t>
                  </a:r>
                </a:p>
              </p:txBody>
            </p:sp>
            <p:sp>
              <p:nvSpPr>
                <p:cNvPr id="57358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6387" y="2934"/>
                  <a:ext cx="720" cy="36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359" name="Line 15"/>
                <p:cNvSpPr>
                  <a:spLocks noChangeShapeType="1"/>
                </p:cNvSpPr>
                <p:nvPr/>
              </p:nvSpPr>
              <p:spPr bwMode="auto">
                <a:xfrm>
                  <a:off x="6387" y="3834"/>
                  <a:ext cx="720" cy="36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360" name="Rectangle 16"/>
                <p:cNvSpPr>
                  <a:spLocks noChangeArrowheads="1"/>
                </p:cNvSpPr>
                <p:nvPr/>
              </p:nvSpPr>
              <p:spPr bwMode="auto">
                <a:xfrm>
                  <a:off x="5127" y="1674"/>
                  <a:ext cx="3420" cy="4140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36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5307" y="1134"/>
                  <a:ext cx="3060" cy="54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ru-RU" sz="1400" dirty="0">
                      <a:solidFill>
                        <a:schemeClr val="accent5">
                          <a:lumMod val="10000"/>
                        </a:schemeClr>
                      </a:solidFill>
                    </a:rPr>
                    <a:t>Блок преобразования</a:t>
                  </a:r>
                </a:p>
              </p:txBody>
            </p:sp>
          </p:grpSp>
          <p:sp>
            <p:nvSpPr>
              <p:cNvPr id="57362" name="Line 18"/>
              <p:cNvSpPr>
                <a:spLocks noChangeShapeType="1"/>
              </p:cNvSpPr>
              <p:nvPr/>
            </p:nvSpPr>
            <p:spPr bwMode="auto">
              <a:xfrm>
                <a:off x="8547" y="1314"/>
                <a:ext cx="1" cy="46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63" name="Text Box 19"/>
              <p:cNvSpPr txBox="1">
                <a:spLocks noChangeArrowheads="1"/>
              </p:cNvSpPr>
              <p:nvPr/>
            </p:nvSpPr>
            <p:spPr bwMode="auto">
              <a:xfrm>
                <a:off x="8907" y="2574"/>
                <a:ext cx="900" cy="216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dirty="0">
                    <a:solidFill>
                      <a:schemeClr val="accent5">
                        <a:lumMod val="10000"/>
                      </a:schemeClr>
                    </a:solidFill>
                  </a:rPr>
                  <a:t>Продукт </a:t>
                </a:r>
                <a:r>
                  <a:rPr lang="ru-RU" sz="1400" dirty="0" smtClean="0">
                    <a:solidFill>
                      <a:schemeClr val="accent5">
                        <a:lumMod val="10000"/>
                      </a:schemeClr>
                    </a:solidFill>
                  </a:rPr>
                  <a:t>деятель </a:t>
                </a:r>
                <a:r>
                  <a:rPr lang="ru-RU" sz="1400" dirty="0" err="1" smtClean="0">
                    <a:solidFill>
                      <a:schemeClr val="accent5">
                        <a:lumMod val="10000"/>
                      </a:schemeClr>
                    </a:solidFill>
                  </a:rPr>
                  <a:t>ности</a:t>
                </a:r>
                <a:endParaRPr lang="ru-RU" sz="1400" dirty="0">
                  <a:solidFill>
                    <a:schemeClr val="accent5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7364" name="Text Box 20"/>
              <p:cNvSpPr txBox="1">
                <a:spLocks noChangeArrowheads="1"/>
              </p:cNvSpPr>
              <p:nvPr/>
            </p:nvSpPr>
            <p:spPr bwMode="auto">
              <a:xfrm>
                <a:off x="9987" y="1314"/>
                <a:ext cx="1052" cy="486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400" i="1" dirty="0">
                    <a:solidFill>
                      <a:schemeClr val="accent5">
                        <a:lumMod val="10000"/>
                      </a:schemeClr>
                    </a:solidFill>
                  </a:rPr>
                  <a:t>Сфера </a:t>
                </a:r>
                <a:r>
                  <a:rPr lang="ru-RU" sz="1400" i="1" dirty="0" err="1" smtClean="0">
                    <a:solidFill>
                      <a:schemeClr val="accent5">
                        <a:lumMod val="10000"/>
                      </a:schemeClr>
                    </a:solidFill>
                  </a:rPr>
                  <a:t>общест</a:t>
                </a:r>
                <a:r>
                  <a:rPr lang="ru-RU" sz="1400" i="1" dirty="0" smtClean="0">
                    <a:solidFill>
                      <a:schemeClr val="accent5">
                        <a:lumMod val="10000"/>
                      </a:schemeClr>
                    </a:solidFill>
                  </a:rPr>
                  <a:t> венного </a:t>
                </a:r>
                <a:r>
                  <a:rPr lang="ru-RU" sz="1400" i="1" dirty="0">
                    <a:solidFill>
                      <a:schemeClr val="accent5">
                        <a:lumMod val="10000"/>
                      </a:schemeClr>
                    </a:solidFill>
                  </a:rPr>
                  <a:t>потребления</a:t>
                </a:r>
                <a:endParaRPr lang="ru-RU" sz="1400" dirty="0">
                  <a:solidFill>
                    <a:schemeClr val="accent5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7365" name="Line 21"/>
              <p:cNvSpPr>
                <a:spLocks noChangeShapeType="1"/>
              </p:cNvSpPr>
              <p:nvPr/>
            </p:nvSpPr>
            <p:spPr bwMode="auto">
              <a:xfrm>
                <a:off x="2562" y="3654"/>
                <a:ext cx="900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66" name="Line 22"/>
              <p:cNvSpPr>
                <a:spLocks noChangeShapeType="1"/>
              </p:cNvSpPr>
              <p:nvPr/>
            </p:nvSpPr>
            <p:spPr bwMode="auto">
              <a:xfrm>
                <a:off x="4227" y="3654"/>
                <a:ext cx="54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367" name="Line 23"/>
              <p:cNvSpPr>
                <a:spLocks noChangeShapeType="1"/>
              </p:cNvSpPr>
              <p:nvPr/>
            </p:nvSpPr>
            <p:spPr bwMode="auto">
              <a:xfrm>
                <a:off x="8187" y="3654"/>
                <a:ext cx="7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7368" name="Line 24"/>
            <p:cNvSpPr>
              <a:spLocks noChangeShapeType="1"/>
            </p:cNvSpPr>
            <p:nvPr/>
          </p:nvSpPr>
          <p:spPr bwMode="auto">
            <a:xfrm>
              <a:off x="7117" y="6914"/>
              <a:ext cx="0" cy="3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18488" cy="1008063"/>
          </a:xfrm>
        </p:spPr>
        <p:txBody>
          <a:bodyPr/>
          <a:lstStyle/>
          <a:p>
            <a:pPr algn="ctr"/>
            <a:r>
              <a:rPr lang="ru-RU" sz="2800" b="1" dirty="0"/>
              <a:t>Психологические основы концепции развивающего образования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714488"/>
            <a:ext cx="8229600" cy="4238625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Принцип </a:t>
            </a:r>
            <a:r>
              <a:rPr lang="ru-RU" sz="2800" dirty="0">
                <a:solidFill>
                  <a:schemeClr val="accent5">
                    <a:lumMod val="10000"/>
                  </a:schemeClr>
                </a:solidFill>
              </a:rPr>
              <a:t>единства структуры внешней и внутренней деятельности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Принцип 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предметности психики</a:t>
            </a:r>
            <a:endParaRPr lang="ru-RU" sz="2800" dirty="0" smtClean="0">
              <a:solidFill>
                <a:schemeClr val="accent5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Принцип</a:t>
            </a:r>
            <a:r>
              <a:rPr lang="ru-RU" sz="2800" i="1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5">
                    <a:lumMod val="10000"/>
                  </a:schemeClr>
                </a:solidFill>
              </a:rPr>
              <a:t>опосредствованности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.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Принцип </a:t>
            </a:r>
            <a:r>
              <a:rPr lang="ru-RU" sz="2800" dirty="0" err="1" smtClean="0">
                <a:solidFill>
                  <a:schemeClr val="accent5">
                    <a:lumMod val="10000"/>
                  </a:schemeClr>
                </a:solidFill>
              </a:rPr>
              <a:t>субъектности</a:t>
            </a:r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 деятельности</a:t>
            </a:r>
            <a:endParaRPr lang="ru-RU" sz="28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18488" cy="1008063"/>
          </a:xfrm>
        </p:spPr>
        <p:txBody>
          <a:bodyPr/>
          <a:lstStyle/>
          <a:p>
            <a:pPr algn="ctr"/>
            <a:r>
              <a:rPr lang="ru-RU" sz="2800" b="1" dirty="0"/>
              <a:t>Психологические основы концепции развивающего образования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10795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>
                <a:solidFill>
                  <a:schemeClr val="accent5">
                    <a:lumMod val="10000"/>
                  </a:schemeClr>
                </a:solidFill>
              </a:rPr>
              <a:t>   Активный характер присвоения учащимися опыта </a:t>
            </a:r>
            <a:r>
              <a:rPr lang="ru-RU" sz="2400" dirty="0">
                <a:solidFill>
                  <a:schemeClr val="bg2"/>
                </a:solidFill>
              </a:rPr>
              <a:t>деятельности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03350" y="2136775"/>
            <a:ext cx="6624638" cy="3871913"/>
            <a:chOff x="1937" y="10278"/>
            <a:chExt cx="9380" cy="4953"/>
          </a:xfrm>
        </p:grpSpPr>
        <p:sp>
          <p:nvSpPr>
            <p:cNvPr id="62469" name="Text Box 5"/>
            <p:cNvSpPr txBox="1">
              <a:spLocks noChangeArrowheads="1"/>
            </p:cNvSpPr>
            <p:nvPr/>
          </p:nvSpPr>
          <p:spPr bwMode="auto">
            <a:xfrm>
              <a:off x="1937" y="10278"/>
              <a:ext cx="9380" cy="49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70" name="AutoShape 6"/>
            <p:cNvSpPr>
              <a:spLocks noChangeArrowheads="1"/>
            </p:cNvSpPr>
            <p:nvPr/>
          </p:nvSpPr>
          <p:spPr bwMode="auto">
            <a:xfrm>
              <a:off x="2977" y="10627"/>
              <a:ext cx="1260" cy="762"/>
            </a:xfrm>
            <a:prstGeom prst="wedgeRectCallout">
              <a:avLst>
                <a:gd name="adj1" fmla="val -43731"/>
                <a:gd name="adj2" fmla="val 11994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 dirty="0">
                  <a:solidFill>
                    <a:schemeClr val="accent5">
                      <a:lumMod val="10000"/>
                    </a:schemeClr>
                  </a:solidFill>
                </a:rPr>
                <a:t>Предмет усвоения</a:t>
              </a: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2277" y="11725"/>
              <a:ext cx="1120" cy="1749"/>
              <a:chOff x="2357" y="11757"/>
              <a:chExt cx="1120" cy="1749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2637" y="11757"/>
                <a:ext cx="435" cy="1188"/>
                <a:chOff x="2497" y="10659"/>
                <a:chExt cx="575" cy="1569"/>
              </a:xfrm>
            </p:grpSpPr>
            <p:sp>
              <p:nvSpPr>
                <p:cNvPr id="62473" name="Oval 9"/>
                <p:cNvSpPr>
                  <a:spLocks noChangeArrowheads="1"/>
                </p:cNvSpPr>
                <p:nvPr/>
              </p:nvSpPr>
              <p:spPr bwMode="auto">
                <a:xfrm>
                  <a:off x="2497" y="10659"/>
                  <a:ext cx="560" cy="38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74" name="AutoShape 10"/>
                <p:cNvSpPr>
                  <a:spLocks noChangeArrowheads="1"/>
                </p:cNvSpPr>
                <p:nvPr/>
              </p:nvSpPr>
              <p:spPr bwMode="auto">
                <a:xfrm flipV="1">
                  <a:off x="2512" y="11085"/>
                  <a:ext cx="560" cy="114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75" name="Text Box 11"/>
              <p:cNvSpPr txBox="1">
                <a:spLocks noChangeArrowheads="1"/>
              </p:cNvSpPr>
              <p:nvPr/>
            </p:nvSpPr>
            <p:spPr bwMode="auto">
              <a:xfrm>
                <a:off x="2357" y="13125"/>
                <a:ext cx="1120" cy="3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 dirty="0">
                    <a:solidFill>
                      <a:schemeClr val="accent5">
                        <a:lumMod val="10000"/>
                      </a:schemeClr>
                    </a:solidFill>
                  </a:rPr>
                  <a:t>учитель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3712" y="11956"/>
              <a:ext cx="980" cy="1428"/>
              <a:chOff x="3792" y="11988"/>
              <a:chExt cx="980" cy="1428"/>
            </a:xfrm>
          </p:grpSpPr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4072" y="11988"/>
                <a:ext cx="295" cy="807"/>
                <a:chOff x="2497" y="10659"/>
                <a:chExt cx="575" cy="1569"/>
              </a:xfrm>
            </p:grpSpPr>
            <p:sp>
              <p:nvSpPr>
                <p:cNvPr id="62478" name="Oval 14"/>
                <p:cNvSpPr>
                  <a:spLocks noChangeArrowheads="1"/>
                </p:cNvSpPr>
                <p:nvPr/>
              </p:nvSpPr>
              <p:spPr bwMode="auto">
                <a:xfrm>
                  <a:off x="2497" y="10659"/>
                  <a:ext cx="560" cy="38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79" name="AutoShape 15"/>
                <p:cNvSpPr>
                  <a:spLocks noChangeArrowheads="1"/>
                </p:cNvSpPr>
                <p:nvPr/>
              </p:nvSpPr>
              <p:spPr bwMode="auto">
                <a:xfrm flipV="1">
                  <a:off x="2512" y="11085"/>
                  <a:ext cx="560" cy="114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80" name="Text Box 16"/>
              <p:cNvSpPr txBox="1">
                <a:spLocks noChangeArrowheads="1"/>
              </p:cNvSpPr>
              <p:nvPr/>
            </p:nvSpPr>
            <p:spPr bwMode="auto">
              <a:xfrm>
                <a:off x="3792" y="13035"/>
                <a:ext cx="980" cy="3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 dirty="0">
                    <a:solidFill>
                      <a:schemeClr val="accent5">
                        <a:lumMod val="10000"/>
                      </a:schemeClr>
                    </a:solidFill>
                  </a:rPr>
                  <a:t>ученик</a:t>
                </a:r>
              </a:p>
            </p:txBody>
          </p:sp>
        </p:grpSp>
        <p:sp>
          <p:nvSpPr>
            <p:cNvPr id="62481" name="Text Box 17"/>
            <p:cNvSpPr txBox="1">
              <a:spLocks noChangeArrowheads="1"/>
            </p:cNvSpPr>
            <p:nvPr/>
          </p:nvSpPr>
          <p:spPr bwMode="auto">
            <a:xfrm>
              <a:off x="2277" y="13675"/>
              <a:ext cx="2770" cy="7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400" u="sng" dirty="0">
                  <a:solidFill>
                    <a:schemeClr val="accent5">
                      <a:lumMod val="10000"/>
                    </a:schemeClr>
                  </a:solidFill>
                </a:rPr>
                <a:t>Активен учитель</a:t>
              </a:r>
              <a:endParaRPr lang="ru-RU" sz="1400" dirty="0">
                <a:solidFill>
                  <a:schemeClr val="accent5">
                    <a:lumMod val="10000"/>
                  </a:schemeClr>
                </a:solidFill>
              </a:endParaRPr>
            </a:p>
          </p:txBody>
        </p: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8537" y="12307"/>
              <a:ext cx="1120" cy="1749"/>
              <a:chOff x="2357" y="11757"/>
              <a:chExt cx="1120" cy="1749"/>
            </a:xfrm>
          </p:grpSpPr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2637" y="11757"/>
                <a:ext cx="435" cy="1188"/>
                <a:chOff x="2497" y="10659"/>
                <a:chExt cx="575" cy="1569"/>
              </a:xfrm>
            </p:grpSpPr>
            <p:sp>
              <p:nvSpPr>
                <p:cNvPr id="62484" name="Oval 20"/>
                <p:cNvSpPr>
                  <a:spLocks noChangeArrowheads="1"/>
                </p:cNvSpPr>
                <p:nvPr/>
              </p:nvSpPr>
              <p:spPr bwMode="auto">
                <a:xfrm>
                  <a:off x="2497" y="10659"/>
                  <a:ext cx="560" cy="38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85" name="AutoShape 21"/>
                <p:cNvSpPr>
                  <a:spLocks noChangeArrowheads="1"/>
                </p:cNvSpPr>
                <p:nvPr/>
              </p:nvSpPr>
              <p:spPr bwMode="auto">
                <a:xfrm flipV="1">
                  <a:off x="2512" y="11085"/>
                  <a:ext cx="560" cy="114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86" name="Text Box 22"/>
              <p:cNvSpPr txBox="1">
                <a:spLocks noChangeArrowheads="1"/>
              </p:cNvSpPr>
              <p:nvPr/>
            </p:nvSpPr>
            <p:spPr bwMode="auto">
              <a:xfrm>
                <a:off x="2357" y="13125"/>
                <a:ext cx="1120" cy="3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 dirty="0">
                    <a:solidFill>
                      <a:schemeClr val="accent5">
                        <a:lumMod val="10000"/>
                      </a:schemeClr>
                    </a:solidFill>
                  </a:rPr>
                  <a:t>учитель</a:t>
                </a:r>
              </a:p>
            </p:txBody>
          </p:sp>
        </p:grpSp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9417" y="10627"/>
              <a:ext cx="980" cy="1428"/>
              <a:chOff x="3792" y="11988"/>
              <a:chExt cx="980" cy="1428"/>
            </a:xfrm>
          </p:grpSpPr>
          <p:grpSp>
            <p:nvGrpSpPr>
              <p:cNvPr id="10" name="Group 24"/>
              <p:cNvGrpSpPr>
                <a:grpSpLocks/>
              </p:cNvGrpSpPr>
              <p:nvPr/>
            </p:nvGrpSpPr>
            <p:grpSpPr bwMode="auto">
              <a:xfrm>
                <a:off x="4072" y="11988"/>
                <a:ext cx="295" cy="807"/>
                <a:chOff x="2497" y="10659"/>
                <a:chExt cx="575" cy="1569"/>
              </a:xfrm>
            </p:grpSpPr>
            <p:sp>
              <p:nvSpPr>
                <p:cNvPr id="62489" name="Oval 25"/>
                <p:cNvSpPr>
                  <a:spLocks noChangeArrowheads="1"/>
                </p:cNvSpPr>
                <p:nvPr/>
              </p:nvSpPr>
              <p:spPr bwMode="auto">
                <a:xfrm>
                  <a:off x="2497" y="10659"/>
                  <a:ext cx="560" cy="381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490" name="AutoShape 26"/>
                <p:cNvSpPr>
                  <a:spLocks noChangeArrowheads="1"/>
                </p:cNvSpPr>
                <p:nvPr/>
              </p:nvSpPr>
              <p:spPr bwMode="auto">
                <a:xfrm flipV="1">
                  <a:off x="2512" y="11085"/>
                  <a:ext cx="560" cy="114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91" name="Text Box 27"/>
              <p:cNvSpPr txBox="1">
                <a:spLocks noChangeArrowheads="1"/>
              </p:cNvSpPr>
              <p:nvPr/>
            </p:nvSpPr>
            <p:spPr bwMode="auto">
              <a:xfrm>
                <a:off x="3792" y="13035"/>
                <a:ext cx="980" cy="38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 sz="1200" dirty="0">
                    <a:solidFill>
                      <a:schemeClr val="accent5">
                        <a:lumMod val="10000"/>
                      </a:schemeClr>
                    </a:solidFill>
                  </a:rPr>
                  <a:t>ученик</a:t>
                </a:r>
              </a:p>
            </p:txBody>
          </p:sp>
        </p:grpSp>
        <p:sp>
          <p:nvSpPr>
            <p:cNvPr id="62492" name="Text Box 28"/>
            <p:cNvSpPr txBox="1">
              <a:spLocks noChangeArrowheads="1"/>
            </p:cNvSpPr>
            <p:nvPr/>
          </p:nvSpPr>
          <p:spPr bwMode="auto">
            <a:xfrm>
              <a:off x="6677" y="10657"/>
              <a:ext cx="1540" cy="7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200" dirty="0">
                  <a:solidFill>
                    <a:schemeClr val="accent5">
                      <a:lumMod val="10000"/>
                    </a:schemeClr>
                  </a:solidFill>
                </a:rPr>
                <a:t>Предмет усвоения</a:t>
              </a:r>
            </a:p>
          </p:txBody>
        </p:sp>
        <p:sp>
          <p:nvSpPr>
            <p:cNvPr id="62493" name="AutoShape 29"/>
            <p:cNvSpPr>
              <a:spLocks noChangeArrowheads="1"/>
            </p:cNvSpPr>
            <p:nvPr/>
          </p:nvSpPr>
          <p:spPr bwMode="auto">
            <a:xfrm>
              <a:off x="6337" y="12151"/>
              <a:ext cx="1820" cy="762"/>
            </a:xfrm>
            <a:prstGeom prst="wedgeRoundRectCallout">
              <a:avLst>
                <a:gd name="adj1" fmla="val 87361"/>
                <a:gd name="adj2" fmla="val -97375"/>
                <a:gd name="adj3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 dirty="0">
                  <a:solidFill>
                    <a:schemeClr val="accent5">
                      <a:lumMod val="10000"/>
                    </a:schemeClr>
                  </a:solidFill>
                </a:rPr>
                <a:t>Программа деятельности</a:t>
              </a:r>
            </a:p>
          </p:txBody>
        </p:sp>
        <p:sp>
          <p:nvSpPr>
            <p:cNvPr id="62494" name="AutoShape 30"/>
            <p:cNvSpPr>
              <a:spLocks noChangeArrowheads="1"/>
            </p:cNvSpPr>
            <p:nvPr/>
          </p:nvSpPr>
          <p:spPr bwMode="auto">
            <a:xfrm>
              <a:off x="8792" y="11449"/>
              <a:ext cx="420" cy="702"/>
            </a:xfrm>
            <a:prstGeom prst="upDownArrow">
              <a:avLst>
                <a:gd name="adj1" fmla="val 50000"/>
                <a:gd name="adj2" fmla="val 3342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95" name="AutoShape 31"/>
            <p:cNvSpPr>
              <a:spLocks noChangeArrowheads="1"/>
            </p:cNvSpPr>
            <p:nvPr/>
          </p:nvSpPr>
          <p:spPr bwMode="auto">
            <a:xfrm>
              <a:off x="8437" y="10933"/>
              <a:ext cx="1120" cy="381"/>
            </a:xfrm>
            <a:prstGeom prst="leftRightArrow">
              <a:avLst>
                <a:gd name="adj1" fmla="val 50000"/>
                <a:gd name="adj2" fmla="val 5879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96" name="AutoShape 32"/>
            <p:cNvSpPr>
              <a:spLocks noChangeArrowheads="1"/>
            </p:cNvSpPr>
            <p:nvPr/>
          </p:nvSpPr>
          <p:spPr bwMode="auto">
            <a:xfrm>
              <a:off x="3107" y="12211"/>
              <a:ext cx="840" cy="381"/>
            </a:xfrm>
            <a:prstGeom prst="leftRightArrow">
              <a:avLst>
                <a:gd name="adj1" fmla="val 50000"/>
                <a:gd name="adj2" fmla="val 4409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97" name="Text Box 33"/>
            <p:cNvSpPr txBox="1">
              <a:spLocks noChangeArrowheads="1"/>
            </p:cNvSpPr>
            <p:nvPr/>
          </p:nvSpPr>
          <p:spPr bwMode="auto">
            <a:xfrm>
              <a:off x="7737" y="14131"/>
              <a:ext cx="2800" cy="7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400" u="sng" dirty="0">
                  <a:solidFill>
                    <a:schemeClr val="accent5">
                      <a:lumMod val="10000"/>
                    </a:schemeClr>
                  </a:solidFill>
                </a:rPr>
                <a:t>Активен учащийся</a:t>
              </a:r>
              <a:endParaRPr lang="ru-RU" sz="1400" dirty="0">
                <a:solidFill>
                  <a:schemeClr val="accent5">
                    <a:lumMod val="1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785794"/>
            <a:ext cx="7772400" cy="838200"/>
          </a:xfrm>
        </p:spPr>
        <p:txBody>
          <a:bodyPr/>
          <a:lstStyle/>
          <a:p>
            <a:r>
              <a:rPr lang="en-US" sz="4000" dirty="0" err="1" smtClean="0"/>
              <a:t>Уровни</a:t>
            </a:r>
            <a:r>
              <a:rPr lang="en-US" sz="4000" dirty="0" smtClean="0"/>
              <a:t> </a:t>
            </a:r>
            <a:r>
              <a:rPr lang="en-US" sz="4000" dirty="0" err="1" smtClean="0"/>
              <a:t>методологических</a:t>
            </a:r>
            <a:r>
              <a:rPr lang="en-US" sz="4000" dirty="0" smtClean="0"/>
              <a:t> </a:t>
            </a:r>
            <a:r>
              <a:rPr lang="en-US" sz="4000" dirty="0" err="1" smtClean="0"/>
              <a:t>знаний</a:t>
            </a:r>
            <a:endParaRPr lang="ru-RU" sz="4300" dirty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812800" y="1885950"/>
            <a:ext cx="8102600" cy="41719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      </a:t>
            </a:r>
            <a:endParaRPr lang="en-US" sz="3200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IV  </a:t>
            </a: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уровень   -   философский   </a:t>
            </a:r>
            <a:r>
              <a:rPr lang="ru-RU" sz="2400" dirty="0">
                <a:solidFill>
                  <a:schemeClr val="accent5">
                    <a:lumMod val="10000"/>
                  </a:schemeClr>
                </a:solidFill>
              </a:rPr>
              <a:t>(рефлексивный)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III  </a:t>
            </a: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уровень   - 	общенаучной методологии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II  </a:t>
            </a: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уровень    - 	предметно-специфический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I  </a:t>
            </a: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уровень     - 	</a:t>
            </a:r>
            <a:r>
              <a:rPr lang="ru-RU" dirty="0" err="1">
                <a:solidFill>
                  <a:schemeClr val="accent5">
                    <a:lumMod val="10000"/>
                  </a:schemeClr>
                </a:solidFill>
              </a:rPr>
              <a:t>операциональный</a:t>
            </a: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   </a:t>
            </a:r>
            <a:r>
              <a:rPr lang="ru-RU" sz="2400" dirty="0">
                <a:solidFill>
                  <a:schemeClr val="accent5">
                    <a:lumMod val="10000"/>
                  </a:schemeClr>
                </a:solidFill>
              </a:rPr>
              <a:t>(сервисный)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72400" cy="1000132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деятельность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8858280" cy="5084762"/>
          </a:xfrm>
        </p:spPr>
        <p:txBody>
          <a:bodyPr/>
          <a:lstStyle/>
          <a:p>
            <a:r>
              <a:rPr lang="ru-RU" sz="2800" i="1" dirty="0">
                <a:solidFill>
                  <a:schemeClr val="bg1">
                    <a:lumMod val="10000"/>
                  </a:schemeClr>
                </a:solidFill>
              </a:rPr>
              <a:t>Учебная деятельность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, рассматриваемая в контексте развивающего обучения, - это собственная мыслительная деятельность самих учащихся по добыванию и усвоению научных знаний. </a:t>
            </a:r>
          </a:p>
          <a:p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Результат учебной деятельности  - изменение самого ученика, его развитие.  В общем виде это развитие есть приобретение учеником </a:t>
            </a:r>
            <a:r>
              <a:rPr lang="ru-RU" sz="2800" i="1" dirty="0">
                <a:solidFill>
                  <a:schemeClr val="bg1">
                    <a:lumMod val="10000"/>
                  </a:schemeClr>
                </a:solidFill>
              </a:rPr>
              <a:t>новых способностей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, т.е. новых способов действий с научными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понятиями. </a:t>
            </a:r>
            <a:endParaRPr lang="ru-RU" sz="2800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72400" cy="785818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Учебная задача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85860"/>
            <a:ext cx="8820150" cy="5013325"/>
          </a:xfrm>
        </p:spPr>
        <p:txBody>
          <a:bodyPr/>
          <a:lstStyle/>
          <a:p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Учебная задача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как психологическое понятие означает такую задачу, решение которой </a:t>
            </a:r>
            <a:r>
              <a:rPr lang="ru-RU" sz="2400" i="1" dirty="0">
                <a:solidFill>
                  <a:schemeClr val="bg1">
                    <a:lumMod val="10000"/>
                  </a:schemeClr>
                </a:solidFill>
              </a:rPr>
              <a:t>не сводится к получению конкретного ответа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после преобразования учебного объекта, а приводит к </a:t>
            </a:r>
            <a:r>
              <a:rPr lang="ru-RU" sz="2400" i="1" dirty="0">
                <a:solidFill>
                  <a:schemeClr val="bg1">
                    <a:lumMod val="10000"/>
                  </a:schemeClr>
                </a:solidFill>
              </a:rPr>
              <a:t>усвоению учеником некоторого способа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выполнения действий с данным классом объектов (делает его способным логарифмировать, грамотно писать и т.д.)</a:t>
            </a:r>
          </a:p>
          <a:p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Под понятием </a:t>
            </a:r>
            <a:r>
              <a:rPr lang="ru-RU" sz="2400" b="1" dirty="0">
                <a:solidFill>
                  <a:schemeClr val="bg1">
                    <a:lumMod val="10000"/>
                  </a:schemeClr>
                </a:solidFill>
              </a:rPr>
              <a:t>усвоение 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надо понимать не просто запоминание знаний, а </a:t>
            </a:r>
            <a:r>
              <a:rPr lang="ru-RU" sz="2400" i="1" dirty="0">
                <a:solidFill>
                  <a:schemeClr val="bg1">
                    <a:lumMod val="10000"/>
                  </a:schemeClr>
                </a:solidFill>
              </a:rPr>
              <a:t>умение действовать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со знанием дела, когда знания поняты, осмыслены и превращены в умение оперировать ими при решении разнообразных жизненных задач, т.е. </a:t>
            </a:r>
            <a:r>
              <a:rPr lang="ru-RU" sz="2400" i="1" dirty="0">
                <a:solidFill>
                  <a:schemeClr val="bg1">
                    <a:lumMod val="10000"/>
                  </a:schemeClr>
                </a:solidFill>
              </a:rPr>
              <a:t>стали своими,</a:t>
            </a:r>
            <a:r>
              <a:rPr lang="ru-RU" sz="2400" dirty="0">
                <a:solidFill>
                  <a:schemeClr val="bg1">
                    <a:lumMod val="10000"/>
                  </a:schemeClr>
                </a:solidFill>
              </a:rPr>
              <a:t> превратились в некую интеллектуальную способность, инструмент собственной мыслительной деятельности.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785818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процесса обучения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4000528" cy="500066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Мотивация</a:t>
            </a:r>
          </a:p>
          <a:p>
            <a:r>
              <a:rPr lang="ru-RU" dirty="0" err="1" smtClean="0">
                <a:solidFill>
                  <a:schemeClr val="bg1">
                    <a:lumMod val="10000"/>
                  </a:schemeClr>
                </a:solidFill>
              </a:rPr>
              <a:t>Целеполагание</a:t>
            </a: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Планирование</a:t>
            </a: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Деятельность по реализации (действия)</a:t>
            </a: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Рефлексия</a:t>
            </a: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Оценка эксперта</a:t>
            </a:r>
          </a:p>
          <a:p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Коррекция</a:t>
            </a:r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4857752" y="1714488"/>
            <a:ext cx="4000528" cy="39290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Первичный сбор информации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Построение ориентировочной основы действий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Построение алгоритма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Tx/>
              <a:buBlip>
                <a:blip r:embed="rId2"/>
              </a:buBlip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трелка вправо 4"/>
          <p:cNvSpPr/>
          <p:nvPr/>
        </p:nvSpPr>
        <p:spPr bwMode="auto">
          <a:xfrm>
            <a:off x="3786182" y="2714620"/>
            <a:ext cx="978408" cy="4846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algn="ctr"/>
            <a:r>
              <a:rPr lang="ru-RU" sz="2800" b="1" dirty="0"/>
              <a:t>Психологические основы концепции развивающего образования</a:t>
            </a:r>
          </a:p>
        </p:txBody>
      </p:sp>
      <p:graphicFrame>
        <p:nvGraphicFramePr>
          <p:cNvPr id="64559" name="Group 47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377690"/>
        </p:xfrm>
        <a:graphic>
          <a:graphicData uri="http://schemas.openxmlformats.org/drawingml/2006/table">
            <a:tbl>
              <a:tblPr/>
              <a:tblGrid>
                <a:gridCol w="1954213"/>
                <a:gridCol w="2160587"/>
                <a:gridCol w="2057400"/>
                <a:gridCol w="2057400"/>
              </a:tblGrid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Функциональные характеристики действия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Начало освоения действия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Ориентировочная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Исполнительная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Контрольно-коррекционная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Процесс освоения действия по заданной программе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Утилитарное действие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Понимание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Исполнение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Внимание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4560" name="Line 48"/>
          <p:cNvSpPr>
            <a:spLocks noChangeShapeType="1"/>
          </p:cNvSpPr>
          <p:nvPr/>
        </p:nvSpPr>
        <p:spPr bwMode="auto">
          <a:xfrm>
            <a:off x="6011863" y="371633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1" name="Line 49"/>
          <p:cNvSpPr>
            <a:spLocks noChangeShapeType="1"/>
          </p:cNvSpPr>
          <p:nvPr/>
        </p:nvSpPr>
        <p:spPr bwMode="auto">
          <a:xfrm flipH="1">
            <a:off x="4067175" y="371633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2" name="Line 50"/>
          <p:cNvSpPr>
            <a:spLocks noChangeShapeType="1"/>
          </p:cNvSpPr>
          <p:nvPr/>
        </p:nvSpPr>
        <p:spPr bwMode="auto">
          <a:xfrm>
            <a:off x="3419475" y="37592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3" name="Line 51"/>
          <p:cNvSpPr>
            <a:spLocks noChangeShapeType="1"/>
          </p:cNvSpPr>
          <p:nvPr/>
        </p:nvSpPr>
        <p:spPr bwMode="auto">
          <a:xfrm>
            <a:off x="5508625" y="37893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4" name="Line 52"/>
          <p:cNvSpPr>
            <a:spLocks noChangeShapeType="1"/>
          </p:cNvSpPr>
          <p:nvPr/>
        </p:nvSpPr>
        <p:spPr bwMode="auto">
          <a:xfrm>
            <a:off x="7667625" y="3789363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5" name="Line 53"/>
          <p:cNvSpPr>
            <a:spLocks noChangeShapeType="1"/>
          </p:cNvSpPr>
          <p:nvPr/>
        </p:nvSpPr>
        <p:spPr bwMode="auto">
          <a:xfrm>
            <a:off x="3851275" y="5589588"/>
            <a:ext cx="122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6" name="Line 54"/>
          <p:cNvSpPr>
            <a:spLocks noChangeShapeType="1"/>
          </p:cNvSpPr>
          <p:nvPr/>
        </p:nvSpPr>
        <p:spPr bwMode="auto">
          <a:xfrm flipH="1">
            <a:off x="5867400" y="5589588"/>
            <a:ext cx="1081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67" name="Text Box 55"/>
          <p:cNvSpPr txBox="1">
            <a:spLocks noChangeArrowheads="1"/>
          </p:cNvSpPr>
          <p:nvPr/>
        </p:nvSpPr>
        <p:spPr bwMode="auto">
          <a:xfrm>
            <a:off x="611188" y="1557338"/>
            <a:ext cx="3455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err="1">
                <a:solidFill>
                  <a:schemeClr val="tx2"/>
                </a:solidFill>
              </a:rPr>
              <a:t>Интериоризация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47698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Этапы формирования умственных действий по П.Я</a:t>
            </a:r>
            <a:r>
              <a:rPr lang="ru-RU" sz="3200" b="1" dirty="0" smtClean="0"/>
              <a:t>. Гальперину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429684" cy="4043362"/>
          </a:xfrm>
        </p:spPr>
        <p:txBody>
          <a:bodyPr/>
          <a:lstStyle/>
          <a:p>
            <a:r>
              <a:rPr lang="ru-RU" sz="2400" dirty="0" smtClean="0">
                <a:solidFill>
                  <a:schemeClr val="bg1">
                    <a:lumMod val="10000"/>
                  </a:schemeClr>
                </a:solidFill>
              </a:rPr>
              <a:t>Освоение деятельности и, следовательно, усвоение обеспечивающих ее знаний может быть успешным только при условии, что обучаемый последовательно пройдет 5 этапов: </a:t>
            </a:r>
          </a:p>
          <a:p>
            <a:endParaRPr lang="ru-RU" dirty="0"/>
          </a:p>
        </p:txBody>
      </p:sp>
      <p:pic>
        <p:nvPicPr>
          <p:cNvPr id="3074" name="Picture 2" descr="D:\Физика 1\Материал к лекции\Деят подход\Беспалько\Этапы формирования умственных действий по Гальперину.files\R2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656564"/>
            <a:ext cx="5857916" cy="4201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000132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процесса познания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643966" cy="542926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Первичное восприятие материала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Первичная переработка материала и его понимание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Вторичная переработка материала и его запоминание                                           </a:t>
            </a:r>
            <a:r>
              <a:rPr lang="ru-RU" sz="2800" b="1" i="1" dirty="0" smtClean="0">
                <a:solidFill>
                  <a:schemeClr val="tx2"/>
                </a:solidFill>
              </a:rPr>
              <a:t>усвоение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Включение понятого и запомнившегося материала в уже сложившуюся систему прежних знаний                                      </a:t>
            </a:r>
            <a:r>
              <a:rPr lang="ru-RU" sz="2800" b="1" i="1" dirty="0" smtClean="0">
                <a:solidFill>
                  <a:schemeClr val="tx2"/>
                </a:solidFill>
              </a:rPr>
              <a:t>освоение 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Закрепление знаний как их применение в новых условиях и при решении новых задач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tx2"/>
                </a:solidFill>
              </a:rPr>
              <a:t>                                                                  овладение</a:t>
            </a:r>
            <a:endParaRPr lang="ru-RU" sz="28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819136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ФГОС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785938"/>
          <a:ext cx="8686801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9614"/>
                <a:gridCol w="707017"/>
                <a:gridCol w="707017"/>
                <a:gridCol w="707017"/>
                <a:gridCol w="707017"/>
                <a:gridCol w="707017"/>
                <a:gridCol w="707017"/>
                <a:gridCol w="707017"/>
                <a:gridCol w="707017"/>
                <a:gridCol w="707017"/>
                <a:gridCol w="707017"/>
                <a:gridCol w="707017"/>
              </a:tblGrid>
              <a:tr h="56007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Учебные года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 класс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 класс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 класс</a:t>
                      </a:r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4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класс</a:t>
                      </a:r>
                    </a:p>
                    <a:p>
                      <a:endParaRPr lang="ru-RU" sz="1100" dirty="0"/>
                    </a:p>
                  </a:txBody>
                  <a:tcPr>
                    <a:solidFill>
                      <a:schemeClr val="accent6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5 класс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6 класс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7 класс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8 класс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9 класс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10 класс</a:t>
                      </a:r>
                    </a:p>
                    <a:p>
                      <a:endParaRPr lang="ru-RU" sz="11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11 класс</a:t>
                      </a:r>
                    </a:p>
                    <a:p>
                      <a:endParaRPr lang="ru-RU" sz="1100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2010-11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2011-12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2012-13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2013-14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2014-15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2015-16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94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2016-17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49451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3083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- Введение ФГОС по мере готовности ОУ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sz="1200" dirty="0" smtClean="0"/>
                        <a:t>- Обязательное введение ФГОС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747698"/>
          </a:xfrm>
        </p:spPr>
        <p:txBody>
          <a:bodyPr/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У. 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Глассер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357298"/>
            <a:ext cx="7772400" cy="4738702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10 % - после того, как прочитал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20 % - если слушаешь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30 % - если смотришь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50 % - если смотришь и слушаешь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75 % - если сам действуешь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85 % - если обсуждаешь то, что узнал</a:t>
            </a:r>
          </a:p>
          <a:p>
            <a:r>
              <a:rPr lang="ru-RU" b="1" dirty="0" smtClean="0">
                <a:solidFill>
                  <a:schemeClr val="bg1">
                    <a:lumMod val="10000"/>
                  </a:schemeClr>
                </a:solidFill>
              </a:rPr>
              <a:t>95 % - если учишь другого</a:t>
            </a:r>
            <a:endParaRPr lang="ru-RU" b="1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857256"/>
          </a:xfrm>
        </p:spPr>
        <p:txBody>
          <a:bodyPr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обучения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858280" cy="500066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Организация групповой работы (группы развития)</a:t>
            </a:r>
            <a:endParaRPr lang="ru-RU" sz="28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Проектирование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с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овременного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урока (приемы обучения, конструктор урока)</a:t>
            </a:r>
            <a:endParaRPr lang="ru-RU" sz="28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Технология </a:t>
            </a:r>
            <a:r>
              <a:rPr lang="ru-RU" sz="2800" dirty="0" err="1" smtClean="0">
                <a:solidFill>
                  <a:schemeClr val="bg1">
                    <a:lumMod val="10000"/>
                  </a:schemeClr>
                </a:solidFill>
              </a:rPr>
              <a:t>деятельностного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метода</a:t>
            </a:r>
            <a:endParaRPr lang="ru-RU" sz="28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Технология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проблемно-диалогического обучения</a:t>
            </a:r>
            <a:endParaRPr lang="ru-RU" sz="2800" dirty="0" smtClean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Технология проектной деятельности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Организация проектной и исследовательской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деятельности</a:t>
            </a:r>
          </a:p>
          <a:p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Технология обучения на основе метода научного познания</a:t>
            </a:r>
            <a:endParaRPr lang="ru-RU" sz="2800" dirty="0" smtClean="0">
              <a:solidFill>
                <a:schemeClr val="bg1">
                  <a:lumMod val="1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28604"/>
            <a:ext cx="7772400" cy="857256"/>
          </a:xfrm>
        </p:spPr>
        <p:txBody>
          <a:bodyPr/>
          <a:lstStyle/>
          <a:p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786842" cy="4471990"/>
          </a:xfrm>
        </p:spPr>
        <p:txBody>
          <a:bodyPr/>
          <a:lstStyle/>
          <a:p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Бадмаев Б.Ц. Психология в работе учителя. В 2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кн. - </a:t>
            </a:r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М.:ВЛАДОС,2000.</a:t>
            </a:r>
          </a:p>
          <a:p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Давыдов В.В. Виды обобщения в обучении.- М.: Педагогическое общество России, 2000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r>
              <a:rPr lang="ru-RU" sz="2800" dirty="0" err="1" smtClean="0">
                <a:solidFill>
                  <a:schemeClr val="bg1">
                    <a:lumMod val="10000"/>
                  </a:schemeClr>
                </a:solidFill>
              </a:rPr>
              <a:t>Самоненко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 Ю.В. Педагогика </a:t>
            </a:r>
            <a:r>
              <a:rPr lang="ru-RU" sz="2800" smtClean="0">
                <a:solidFill>
                  <a:schemeClr val="bg1">
                    <a:lumMod val="10000"/>
                  </a:schemeClr>
                </a:solidFill>
              </a:rPr>
              <a:t>и психология</a:t>
            </a:r>
            <a:endParaRPr lang="ru-RU" sz="2800" dirty="0">
              <a:solidFill>
                <a:schemeClr val="bg1">
                  <a:lumMod val="10000"/>
                </a:schemeClr>
              </a:solidFill>
            </a:endParaRPr>
          </a:p>
          <a:p>
            <a:r>
              <a:rPr lang="ru-RU" sz="2800" dirty="0">
                <a:solidFill>
                  <a:schemeClr val="bg1">
                    <a:lumMod val="10000"/>
                  </a:schemeClr>
                </a:solidFill>
              </a:rPr>
              <a:t>Талызина Н.ф. Педагогическая психология. - М.: Издательский центр «Академия», 1999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bg1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785786" y="428604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Стандарт</a:t>
            </a:r>
            <a:b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как система требований</a:t>
            </a:r>
            <a:b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dirty="0"/>
          </a:p>
        </p:txBody>
      </p:sp>
      <p:graphicFrame>
        <p:nvGraphicFramePr>
          <p:cNvPr id="1026" name="Diagram 6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103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862013" y="1981200"/>
            <a:ext cx="8281987" cy="4616450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endParaRPr lang="ru-RU" b="1" dirty="0" smtClean="0"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buFont typeface="Wingdings 2" pitchFamily="18" charset="2"/>
              <a:buNone/>
            </a:pPr>
            <a:r>
              <a:rPr lang="ru-RU" b="1" dirty="0" smtClean="0">
                <a:latin typeface="Arial" pitchFamily="34" charset="0"/>
              </a:rPr>
              <a:t> </a:t>
            </a:r>
            <a:endParaRPr lang="ru-RU" sz="1600" b="1" dirty="0" smtClean="0">
              <a:latin typeface="Arial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ru-RU" b="1" dirty="0" smtClean="0">
              <a:latin typeface="Arial" pitchFamily="34" charset="0"/>
            </a:endParaRPr>
          </a:p>
        </p:txBody>
      </p:sp>
      <p:sp>
        <p:nvSpPr>
          <p:cNvPr id="1039" name="AutoShape 17"/>
          <p:cNvSpPr>
            <a:spLocks noChangeArrowheads="1"/>
          </p:cNvSpPr>
          <p:nvPr/>
        </p:nvSpPr>
        <p:spPr bwMode="auto">
          <a:xfrm>
            <a:off x="179388" y="2205038"/>
            <a:ext cx="2305050" cy="1008062"/>
          </a:xfrm>
          <a:prstGeom prst="wedgeRoundRectCallout">
            <a:avLst>
              <a:gd name="adj1" fmla="val 116116"/>
              <a:gd name="adj2" fmla="val 168269"/>
              <a:gd name="adj3" fmla="val 16667"/>
            </a:avLst>
          </a:prstGeom>
          <a:gradFill rotWithShape="1">
            <a:gsLst>
              <a:gs pos="0">
                <a:srgbClr val="474776"/>
              </a:gs>
              <a:gs pos="100000">
                <a:srgbClr val="9999FF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1040" name="Text Box 18"/>
          <p:cNvSpPr txBox="1">
            <a:spLocks noChangeArrowheads="1"/>
          </p:cNvSpPr>
          <p:nvPr/>
        </p:nvSpPr>
        <p:spPr bwMode="auto">
          <a:xfrm>
            <a:off x="179388" y="2349500"/>
            <a:ext cx="2233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bg1">
                    <a:lumMod val="10000"/>
                  </a:schemeClr>
                </a:solidFill>
              </a:rPr>
              <a:t>организация и</a:t>
            </a:r>
          </a:p>
          <a:p>
            <a:pPr algn="ctr" eaLnBrk="0" hangingPunct="0"/>
            <a:r>
              <a:rPr lang="ru-RU" b="1" dirty="0">
                <a:solidFill>
                  <a:schemeClr val="bg1">
                    <a:lumMod val="10000"/>
                  </a:schemeClr>
                </a:solidFill>
              </a:rPr>
              <a:t>содержание</a:t>
            </a:r>
          </a:p>
        </p:txBody>
      </p:sp>
      <p:sp>
        <p:nvSpPr>
          <p:cNvPr id="1041" name="AutoShape 19"/>
          <p:cNvSpPr>
            <a:spLocks noChangeArrowheads="1"/>
          </p:cNvSpPr>
          <p:nvPr/>
        </p:nvSpPr>
        <p:spPr bwMode="auto">
          <a:xfrm>
            <a:off x="6804025" y="2565400"/>
            <a:ext cx="2087563" cy="1008063"/>
          </a:xfrm>
          <a:prstGeom prst="wedgeRoundRectCallout">
            <a:avLst>
              <a:gd name="adj1" fmla="val -91139"/>
              <a:gd name="adj2" fmla="val 26852"/>
              <a:gd name="adj3" fmla="val 16667"/>
            </a:avLst>
          </a:prstGeom>
          <a:gradFill rotWithShape="1">
            <a:gsLst>
              <a:gs pos="0">
                <a:srgbClr val="CC00FF"/>
              </a:gs>
              <a:gs pos="100000">
                <a:srgbClr val="5E0076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1042" name="Text Box 20"/>
          <p:cNvSpPr txBox="1">
            <a:spLocks noChangeArrowheads="1"/>
          </p:cNvSpPr>
          <p:nvPr/>
        </p:nvSpPr>
        <p:spPr bwMode="auto">
          <a:xfrm>
            <a:off x="6732588" y="2636838"/>
            <a:ext cx="2232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bg1">
                    <a:lumMod val="10000"/>
                  </a:schemeClr>
                </a:solidFill>
              </a:rPr>
              <a:t>Планируемые результаты достижения ОП</a:t>
            </a:r>
          </a:p>
          <a:p>
            <a:pPr eaLnBrk="0" hangingPunct="0"/>
            <a:r>
              <a:rPr lang="ru-RU" dirty="0"/>
              <a:t> </a:t>
            </a:r>
          </a:p>
        </p:txBody>
      </p:sp>
      <p:sp>
        <p:nvSpPr>
          <p:cNvPr id="1043" name="AutoShape 21"/>
          <p:cNvSpPr>
            <a:spLocks noChangeArrowheads="1"/>
          </p:cNvSpPr>
          <p:nvPr/>
        </p:nvSpPr>
        <p:spPr bwMode="auto">
          <a:xfrm>
            <a:off x="6643702" y="5357826"/>
            <a:ext cx="1944687" cy="792162"/>
          </a:xfrm>
          <a:prstGeom prst="wedgeRoundRectCallout">
            <a:avLst>
              <a:gd name="adj1" fmla="val -59060"/>
              <a:gd name="adj2" fmla="val -102106"/>
              <a:gd name="adj3" fmla="val 16667"/>
            </a:avLst>
          </a:prstGeom>
          <a:gradFill rotWithShape="1">
            <a:gsLst>
              <a:gs pos="0">
                <a:srgbClr val="808000"/>
              </a:gs>
              <a:gs pos="100000">
                <a:srgbClr val="3B3B00"/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endParaRPr lang="ru-RU"/>
          </a:p>
        </p:txBody>
      </p:sp>
      <p:sp>
        <p:nvSpPr>
          <p:cNvPr id="1044" name="Text Box 22"/>
          <p:cNvSpPr txBox="1">
            <a:spLocks noChangeArrowheads="1"/>
          </p:cNvSpPr>
          <p:nvPr/>
        </p:nvSpPr>
        <p:spPr bwMode="auto">
          <a:xfrm>
            <a:off x="6715140" y="5429264"/>
            <a:ext cx="1873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>
                <a:solidFill>
                  <a:schemeClr val="bg1">
                    <a:lumMod val="10000"/>
                  </a:schemeClr>
                </a:solidFill>
              </a:rPr>
              <a:t>ресурсы и условия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 idx="4294967295"/>
          </p:nvPr>
        </p:nvSpPr>
        <p:spPr>
          <a:xfrm>
            <a:off x="642910" y="357166"/>
            <a:ext cx="6500858" cy="100013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Особенности ФГОС</a:t>
            </a:r>
          </a:p>
        </p:txBody>
      </p:sp>
      <p:sp>
        <p:nvSpPr>
          <p:cNvPr id="12291" name="Text Box 11"/>
          <p:cNvSpPr txBox="1">
            <a:spLocks noChangeArrowheads="1"/>
          </p:cNvSpPr>
          <p:nvPr/>
        </p:nvSpPr>
        <p:spPr bwMode="auto">
          <a:xfrm>
            <a:off x="428596" y="1357298"/>
            <a:ext cx="8186737" cy="495520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sz="2600" b="1" dirty="0">
                <a:solidFill>
                  <a:schemeClr val="bg1">
                    <a:lumMod val="10000"/>
                  </a:schemeClr>
                </a:solidFill>
              </a:rPr>
              <a:t>1. Ориентация на результат</a:t>
            </a:r>
          </a:p>
          <a:p>
            <a:pPr>
              <a:spcBef>
                <a:spcPts val="400"/>
              </a:spcBef>
              <a:buFontTx/>
              <a:buChar char="•"/>
            </a:pPr>
            <a:r>
              <a:rPr lang="ru-RU" sz="2600" dirty="0">
                <a:solidFill>
                  <a:schemeClr val="bg1">
                    <a:lumMod val="10000"/>
                  </a:schemeClr>
                </a:solidFill>
              </a:rPr>
              <a:t>  Три группы планируемых </a:t>
            </a:r>
            <a:r>
              <a:rPr lang="ru-RU" sz="2600" dirty="0" smtClean="0">
                <a:solidFill>
                  <a:schemeClr val="bg1">
                    <a:lumMod val="10000"/>
                  </a:schemeClr>
                </a:solidFill>
              </a:rPr>
              <a:t>результатов  </a:t>
            </a:r>
          </a:p>
          <a:p>
            <a:pPr>
              <a:spcBef>
                <a:spcPts val="400"/>
              </a:spcBef>
              <a:buFontTx/>
              <a:buChar char="•"/>
            </a:pPr>
            <a:r>
              <a:rPr lang="ru-RU" sz="2600" dirty="0" smtClean="0">
                <a:solidFill>
                  <a:schemeClr val="bg1">
                    <a:lumMod val="10000"/>
                  </a:schemeClr>
                </a:solidFill>
              </a:rPr>
              <a:t>  Ведущие целевые установки изучения предметов</a:t>
            </a:r>
          </a:p>
          <a:p>
            <a:pPr>
              <a:spcBef>
                <a:spcPts val="400"/>
              </a:spcBef>
            </a:pP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2. Формирование универсальных учебных действий</a:t>
            </a:r>
            <a:endParaRPr lang="ru-RU" sz="2600" b="1" dirty="0">
              <a:solidFill>
                <a:schemeClr val="bg1">
                  <a:lumMod val="10000"/>
                </a:schemeClr>
              </a:solidFill>
            </a:endParaRPr>
          </a:p>
          <a:p>
            <a:pPr>
              <a:spcBef>
                <a:spcPts val="400"/>
              </a:spcBef>
            </a:pP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3. Новая система </a:t>
            </a:r>
            <a:r>
              <a:rPr lang="ru-RU" sz="2600" b="1" dirty="0">
                <a:solidFill>
                  <a:schemeClr val="bg1">
                    <a:lumMod val="10000"/>
                  </a:schemeClr>
                </a:solidFill>
              </a:rPr>
              <a:t>оценивания </a:t>
            </a:r>
          </a:p>
          <a:p>
            <a:pPr>
              <a:spcBef>
                <a:spcPts val="400"/>
              </a:spcBef>
            </a:pP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4. </a:t>
            </a:r>
            <a:r>
              <a:rPr lang="ru-RU" sz="2600" b="1" dirty="0" err="1">
                <a:solidFill>
                  <a:schemeClr val="bg1">
                    <a:lumMod val="10000"/>
                  </a:schemeClr>
                </a:solidFill>
              </a:rPr>
              <a:t>Системно-деятельностный</a:t>
            </a:r>
            <a:r>
              <a:rPr lang="ru-RU" sz="2600" b="1" dirty="0">
                <a:solidFill>
                  <a:schemeClr val="bg1">
                    <a:lumMod val="10000"/>
                  </a:schemeClr>
                </a:solidFill>
              </a:rPr>
              <a:t> подход - </a:t>
            </a:r>
          </a:p>
          <a:p>
            <a:pPr>
              <a:spcBef>
                <a:spcPts val="400"/>
              </a:spcBef>
            </a:pPr>
            <a:r>
              <a:rPr lang="ru-RU" sz="2600" dirty="0">
                <a:solidFill>
                  <a:schemeClr val="bg1">
                    <a:lumMod val="10000"/>
                  </a:schemeClr>
                </a:solidFill>
              </a:rPr>
              <a:t>вовлечение обучающихся в учебную деятельность</a:t>
            </a:r>
          </a:p>
          <a:p>
            <a:pPr>
              <a:spcBef>
                <a:spcPts val="400"/>
              </a:spcBef>
            </a:pP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5. </a:t>
            </a:r>
            <a:r>
              <a:rPr lang="ru-RU" sz="2600" b="1" dirty="0">
                <a:solidFill>
                  <a:schemeClr val="bg1">
                    <a:lumMod val="10000"/>
                  </a:schemeClr>
                </a:solidFill>
              </a:rPr>
              <a:t>Уровневая дифференциация</a:t>
            </a:r>
          </a:p>
          <a:p>
            <a:pPr>
              <a:spcBef>
                <a:spcPts val="400"/>
              </a:spcBef>
            </a:pP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6. </a:t>
            </a:r>
            <a:r>
              <a:rPr lang="ru-RU" sz="2600" b="1" dirty="0">
                <a:solidFill>
                  <a:schemeClr val="bg1">
                    <a:lumMod val="10000"/>
                  </a:schemeClr>
                </a:solidFill>
              </a:rPr>
              <a:t>Внеурочная деятельность (БУП</a:t>
            </a:r>
            <a:r>
              <a:rPr lang="ru-RU" sz="2600" b="1" dirty="0" smtClean="0">
                <a:solidFill>
                  <a:schemeClr val="bg1">
                    <a:lumMod val="10000"/>
                  </a:schemeClr>
                </a:solidFill>
              </a:rPr>
              <a:t>)</a:t>
            </a:r>
          </a:p>
          <a:p>
            <a:pPr>
              <a:spcBef>
                <a:spcPts val="400"/>
              </a:spcBef>
            </a:pPr>
            <a:endParaRPr lang="ru-RU" sz="26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28604"/>
            <a:ext cx="1857388" cy="71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43050"/>
            <a:ext cx="9144000" cy="4232275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Tx/>
              <a:buNone/>
            </a:pP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1.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Ориентация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 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на результат образования</a:t>
            </a:r>
          </a:p>
          <a:p>
            <a:pPr marL="609600" indent="-609600" algn="ctr">
              <a:lnSpc>
                <a:spcPct val="90000"/>
              </a:lnSpc>
              <a:spcBef>
                <a:spcPct val="0"/>
              </a:spcBef>
            </a:pPr>
            <a:r>
              <a:rPr lang="ru-RU" sz="2800" dirty="0" err="1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Цели=идеалы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sym typeface="Symbol" pitchFamily="18" charset="2"/>
              </a:rPr>
              <a:t>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заданные средства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sym typeface="Symbol" pitchFamily="18" charset="2"/>
              </a:rPr>
              <a:t> 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результат</a:t>
            </a: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  <a:buFont typeface="Wingdings 2" pitchFamily="18" charset="2"/>
              <a:buNone/>
            </a:pPr>
            <a:endParaRPr lang="ru-RU" sz="2000" dirty="0" smtClean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</a:pPr>
            <a:r>
              <a:rPr lang="ru-RU" sz="2800" b="1" dirty="0" err="1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Цели=результаты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sym typeface="Symbol" pitchFamily="18" charset="2"/>
              </a:rPr>
              <a:t>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средства, избираемые педагогом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  <a:sym typeface="Symbol" pitchFamily="18" charset="2"/>
              </a:rPr>
              <a:t> </a:t>
            </a:r>
            <a:r>
              <a:rPr lang="ru-RU" sz="2800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оценка</a:t>
            </a:r>
          </a:p>
          <a:p>
            <a:pPr marL="609600" indent="-609600" algn="just">
              <a:lnSpc>
                <a:spcPct val="90000"/>
              </a:lnSpc>
              <a:spcBef>
                <a:spcPct val="0"/>
              </a:spcBef>
            </a:pPr>
            <a:endParaRPr lang="ru-RU" sz="2800" b="1" dirty="0" smtClean="0">
              <a:solidFill>
                <a:schemeClr val="bg1">
                  <a:lumMod val="10000"/>
                </a:schemeClr>
              </a:solidFill>
              <a:latin typeface="Arial" pitchFamily="34" charset="0"/>
            </a:endParaRPr>
          </a:p>
          <a:p>
            <a:pPr marL="609600" indent="-609600" algn="ctr">
              <a:lnSpc>
                <a:spcPct val="9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2. Понимание результата как деятельности</a:t>
            </a:r>
          </a:p>
          <a:p>
            <a:pPr marL="609600" indent="-609600">
              <a:lnSpc>
                <a:spcPct val="80000"/>
              </a:lnSpc>
              <a:spcAft>
                <a:spcPct val="10000"/>
              </a:spcAft>
            </a:pP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Ориентация на </a:t>
            </a:r>
            <a:r>
              <a:rPr lang="ru-RU" sz="2800" dirty="0" err="1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деятельностный</a:t>
            </a:r>
            <a:r>
              <a:rPr lang="ru-RU" sz="2800" dirty="0" smtClean="0">
                <a:solidFill>
                  <a:schemeClr val="bg1">
                    <a:lumMod val="10000"/>
                  </a:schemeClr>
                </a:solidFill>
                <a:latin typeface="Arial" pitchFamily="34" charset="0"/>
              </a:rPr>
              <a:t> подход: развитие личности на основе освоения способов деятельности</a:t>
            </a:r>
          </a:p>
        </p:txBody>
      </p:sp>
      <p:cxnSp>
        <p:nvCxnSpPr>
          <p:cNvPr id="11268" name="AutoShape 6"/>
          <p:cNvCxnSpPr>
            <a:cxnSpLocks noChangeShapeType="1"/>
            <a:stCxn id="11267" idx="1"/>
            <a:endCxn id="11267" idx="1"/>
          </p:cNvCxnSpPr>
          <p:nvPr/>
        </p:nvCxnSpPr>
        <p:spPr bwMode="auto">
          <a:xfrm rot="10800000">
            <a:off x="0" y="3759188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1269" name="Line 7"/>
          <p:cNvSpPr>
            <a:spLocks noChangeShapeType="1"/>
          </p:cNvSpPr>
          <p:nvPr/>
        </p:nvSpPr>
        <p:spPr bwMode="auto">
          <a:xfrm>
            <a:off x="428625" y="2000250"/>
            <a:ext cx="360363" cy="576263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 flipH="1">
            <a:off x="428625" y="2000250"/>
            <a:ext cx="360363" cy="576263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28604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подхода к разработке</a:t>
            </a:r>
          </a:p>
          <a:p>
            <a:pPr algn="ctr"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стандартов второго поколения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428596" y="142852"/>
            <a:ext cx="8229600" cy="1439874"/>
          </a:xfrm>
        </p:spPr>
        <p:txBody>
          <a:bodyPr rtlCol="0"/>
          <a:lstStyle/>
          <a:p>
            <a:pPr eaLnBrk="1" hangingPunct="1">
              <a:defRPr/>
            </a:pPr>
            <a:r>
              <a:rPr lang="ru-RU" sz="3600" dirty="0">
                <a:effectLst>
                  <a:outerShdw blurRad="38100" dist="38100" dir="2700000" algn="tl">
                    <a:srgbClr val="4F271C"/>
                  </a:outerShdw>
                </a:effectLst>
              </a:rPr>
              <a:t>Планируемые результаты:</a:t>
            </a:r>
            <a:br>
              <a:rPr lang="ru-RU" sz="3600" dirty="0">
                <a:effectLst>
                  <a:outerShdw blurRad="38100" dist="38100" dir="2700000" algn="tl">
                    <a:srgbClr val="4F271C"/>
                  </a:outerShdw>
                </a:effectLst>
              </a:rPr>
            </a:br>
            <a:r>
              <a:rPr lang="ru-RU" sz="3600" dirty="0">
                <a:effectLst>
                  <a:outerShdw blurRad="38100" dist="38100" dir="2700000" algn="tl">
                    <a:srgbClr val="4F271C"/>
                  </a:outerShdw>
                </a:effectLst>
              </a:rPr>
              <a:t>три основные </a:t>
            </a:r>
            <a:r>
              <a:rPr lang="ru-RU" sz="3600" dirty="0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группы</a:t>
            </a:r>
            <a:endParaRPr lang="ru-RU" sz="3600" dirty="0">
              <a:effectLst>
                <a:outerShdw blurRad="38100" dist="38100" dir="2700000" algn="tl">
                  <a:srgbClr val="4F271C"/>
                </a:outerShdw>
              </a:effectLst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4294967295"/>
          </p:nvPr>
        </p:nvSpPr>
        <p:spPr>
          <a:xfrm>
            <a:off x="500063" y="1428750"/>
            <a:ext cx="8229600" cy="4525963"/>
          </a:xfrm>
        </p:spPr>
        <p:txBody>
          <a:bodyPr rtlCol="0"/>
          <a:lstStyle/>
          <a:p>
            <a:pPr algn="ctr" eaLnBrk="1" hangingPunct="1">
              <a:buFont typeface="Arial" charset="0"/>
              <a:buNone/>
              <a:defRPr/>
            </a:pPr>
            <a:endParaRPr lang="ru-RU" dirty="0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285720" y="1571612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ЛИЧНОСТНЫЕ</a:t>
            </a:r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3214678" y="1571612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МЕТАПРЕДМЕТНЫЕ</a:t>
            </a:r>
          </a:p>
        </p:txBody>
      </p:sp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072198" y="1571612"/>
            <a:ext cx="2698750" cy="6842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ПРЕДМЕТНЫЕ</a:t>
            </a:r>
          </a:p>
        </p:txBody>
      </p:sp>
      <p:sp>
        <p:nvSpPr>
          <p:cNvPr id="62472" name="AutoShape 8"/>
          <p:cNvSpPr>
            <a:spLocks noChangeArrowheads="1"/>
          </p:cNvSpPr>
          <p:nvPr/>
        </p:nvSpPr>
        <p:spPr bwMode="auto">
          <a:xfrm>
            <a:off x="285720" y="2428868"/>
            <a:ext cx="2571768" cy="114300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Самоопределение: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внутренняя 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позиция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школьника;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Самоидентификация;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самоуважение и самооценка</a:t>
            </a:r>
          </a:p>
        </p:txBody>
      </p:sp>
      <p:sp>
        <p:nvSpPr>
          <p:cNvPr id="62473" name="AutoShape 9"/>
          <p:cNvSpPr>
            <a:spLocks noChangeArrowheads="1"/>
          </p:cNvSpPr>
          <p:nvPr/>
        </p:nvSpPr>
        <p:spPr bwMode="auto">
          <a:xfrm>
            <a:off x="285720" y="3786190"/>
            <a:ext cx="2519362" cy="110966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Смыслообразование</a:t>
            </a: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мотивация (учебная, 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социальная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);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границы собственного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знания и «незнания»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214282" y="5037138"/>
            <a:ext cx="2571768" cy="18208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Ценностная и </a:t>
            </a:r>
          </a:p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морально-этическая</a:t>
            </a:r>
          </a:p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ориентация: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ориентация на выполнение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м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орально-нравственных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 норм;</a:t>
            </a:r>
            <a:r>
              <a:rPr lang="en-US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способность</a:t>
            </a:r>
            <a:r>
              <a:rPr lang="en-US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к 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решению 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моральных</a:t>
            </a:r>
            <a:r>
              <a:rPr lang="en-US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проблем;</a:t>
            </a:r>
            <a:endParaRPr lang="ru-RU" sz="1400" b="1" dirty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оценка своих поступков </a:t>
            </a:r>
          </a:p>
        </p:txBody>
      </p:sp>
      <p:sp>
        <p:nvSpPr>
          <p:cNvPr id="62475" name="AutoShape 11"/>
          <p:cNvSpPr>
            <a:spLocks noChangeArrowheads="1"/>
          </p:cNvSpPr>
          <p:nvPr/>
        </p:nvSpPr>
        <p:spPr bwMode="auto">
          <a:xfrm>
            <a:off x="3214678" y="2500306"/>
            <a:ext cx="2520950" cy="128588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Регулятивные: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управление своей 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деятельностью</a:t>
            </a: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контроль и коррекция;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инициативность и </a:t>
            </a:r>
            <a:endParaRPr lang="en-US" sz="1400" b="1" dirty="0" smtClean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 smtClean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самостоятельность</a:t>
            </a:r>
            <a:endParaRPr lang="ru-RU" sz="1400" b="1" dirty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62476" name="AutoShape 12"/>
          <p:cNvSpPr>
            <a:spLocks noChangeArrowheads="1"/>
          </p:cNvSpPr>
          <p:nvPr/>
        </p:nvSpPr>
        <p:spPr bwMode="auto">
          <a:xfrm>
            <a:off x="3214678" y="3929066"/>
            <a:ext cx="2520950" cy="89217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Коммуникативные: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речевая деятельность;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навыки сотрудничества</a:t>
            </a:r>
          </a:p>
        </p:txBody>
      </p:sp>
      <p:sp>
        <p:nvSpPr>
          <p:cNvPr id="62477" name="AutoShape 13"/>
          <p:cNvSpPr>
            <a:spLocks noChangeArrowheads="1"/>
          </p:cNvSpPr>
          <p:nvPr/>
        </p:nvSpPr>
        <p:spPr bwMode="auto">
          <a:xfrm>
            <a:off x="3000364" y="5000636"/>
            <a:ext cx="3143272" cy="185736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Познавательные: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работа с информацией;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работа с учебными моделями;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использование </a:t>
            </a:r>
            <a:r>
              <a:rPr lang="ru-RU" sz="1400" b="1" dirty="0" err="1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знако-символических</a:t>
            </a:r>
            <a:endParaRPr lang="ru-RU" sz="1400" b="1" dirty="0">
              <a:solidFill>
                <a:schemeClr val="bg1">
                  <a:lumMod val="10000"/>
                </a:schemeClr>
              </a:solidFill>
              <a:latin typeface="Arial" charset="0"/>
            </a:endParaRP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средств, общих схем решения;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выполнение логических операций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сравнения, анализа, обобщения,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классификации, установления</a:t>
            </a:r>
          </a:p>
          <a:p>
            <a:pPr algn="ctr" eaLnBrk="0" hangingPunct="0">
              <a:defRPr/>
            </a:pPr>
            <a:r>
              <a:rPr lang="ru-RU" sz="1400" b="1" dirty="0">
                <a:solidFill>
                  <a:schemeClr val="bg1">
                    <a:lumMod val="10000"/>
                  </a:schemeClr>
                </a:solidFill>
                <a:latin typeface="Arial" charset="0"/>
              </a:rPr>
              <a:t>аналогий, подведения под пон</a:t>
            </a:r>
            <a:r>
              <a:rPr lang="ru-RU" sz="1400" b="1" dirty="0">
                <a:latin typeface="Arial" charset="0"/>
              </a:rPr>
              <a:t>ятие</a:t>
            </a:r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6429388" y="2571744"/>
            <a:ext cx="17653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Основы системы</a:t>
            </a:r>
          </a:p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научных знаний</a:t>
            </a:r>
          </a:p>
        </p:txBody>
      </p:sp>
      <p:sp>
        <p:nvSpPr>
          <p:cNvPr id="13326" name="Text Box 15"/>
          <p:cNvSpPr txBox="1">
            <a:spLocks noChangeArrowheads="1"/>
          </p:cNvSpPr>
          <p:nvPr/>
        </p:nvSpPr>
        <p:spPr bwMode="auto">
          <a:xfrm>
            <a:off x="6357950" y="3143248"/>
            <a:ext cx="2017712" cy="138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Опыт «предметной» деятельности по получению,</a:t>
            </a:r>
          </a:p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преобразованию</a:t>
            </a:r>
          </a:p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и применению</a:t>
            </a:r>
          </a:p>
          <a:p>
            <a:pPr algn="ctr" eaLnBrk="0" hangingPunct="0"/>
            <a:r>
              <a:rPr lang="ru-RU" sz="1400" b="1" dirty="0">
                <a:solidFill>
                  <a:schemeClr val="bg1">
                    <a:lumMod val="10000"/>
                  </a:schemeClr>
                </a:solidFill>
              </a:rPr>
              <a:t>нового знания</a:t>
            </a:r>
          </a:p>
        </p:txBody>
      </p:sp>
      <p:sp>
        <p:nvSpPr>
          <p:cNvPr id="13327" name="AutoShape 25"/>
          <p:cNvSpPr>
            <a:spLocks noChangeArrowheads="1"/>
          </p:cNvSpPr>
          <p:nvPr/>
        </p:nvSpPr>
        <p:spPr bwMode="auto">
          <a:xfrm>
            <a:off x="6858016" y="4643446"/>
            <a:ext cx="10668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ru-RU"/>
          </a:p>
        </p:txBody>
      </p:sp>
      <p:sp>
        <p:nvSpPr>
          <p:cNvPr id="13328" name="Text Box 26"/>
          <p:cNvSpPr txBox="1">
            <a:spLocks noChangeArrowheads="1"/>
          </p:cNvSpPr>
          <p:nvPr/>
        </p:nvSpPr>
        <p:spPr bwMode="auto">
          <a:xfrm>
            <a:off x="6357950" y="5143512"/>
            <a:ext cx="2124075" cy="9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 dirty="0">
                <a:solidFill>
                  <a:schemeClr val="tx2"/>
                </a:solidFill>
              </a:rPr>
              <a:t>Предметные и </a:t>
            </a:r>
            <a:r>
              <a:rPr lang="ru-RU" sz="1400" b="1" dirty="0" err="1">
                <a:solidFill>
                  <a:schemeClr val="tx2"/>
                </a:solidFill>
              </a:rPr>
              <a:t>метапредметные</a:t>
            </a:r>
            <a:r>
              <a:rPr lang="ru-RU" sz="1400" b="1" dirty="0">
                <a:solidFill>
                  <a:schemeClr val="tx2"/>
                </a:solidFill>
              </a:rPr>
              <a:t> действия с учебным материалом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428752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Универсальные учебные</a:t>
            </a:r>
            <a:b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действия</a:t>
            </a: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2050" name="Organization Chart 3"/>
          <p:cNvGraphicFramePr>
            <a:graphicFrameLocks/>
          </p:cNvGraphicFramePr>
          <p:nvPr>
            <p:ph idx="1"/>
          </p:nvPr>
        </p:nvGraphicFramePr>
        <p:xfrm>
          <a:off x="642910" y="200024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10600" cy="8826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поколения стандартов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0988" y="1571625"/>
            <a:ext cx="4076700" cy="4357688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tx2"/>
                </a:solidFill>
              </a:rPr>
              <a:t>Действующий стандарт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Обязательный минимум содержания основных образовательных программ.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Требования к уровню подготовки выпускников.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>
                <a:solidFill>
                  <a:schemeClr val="bg1">
                    <a:lumMod val="10000"/>
                  </a:schemeClr>
                </a:solidFill>
              </a:rPr>
              <a:t>           ?</a:t>
            </a:r>
          </a:p>
        </p:txBody>
      </p:sp>
      <p:sp>
        <p:nvSpPr>
          <p:cNvPr id="23556" name="Содержимое 5"/>
          <p:cNvSpPr>
            <a:spLocks noGrp="1"/>
          </p:cNvSpPr>
          <p:nvPr>
            <p:ph sz="quarter" idx="4"/>
          </p:nvPr>
        </p:nvSpPr>
        <p:spPr>
          <a:xfrm>
            <a:off x="4357688" y="1500188"/>
            <a:ext cx="4579937" cy="4429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Отсутствие регламентации учебной нагрузки на изучение дидактических единиц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Обобщенная формулировка требований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dirty="0" smtClean="0">
              <a:solidFill>
                <a:schemeClr val="bg1">
                  <a:lumMod val="10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bg1">
                    <a:lumMod val="10000"/>
                  </a:schemeClr>
                </a:solidFill>
              </a:rPr>
              <a:t>Отсутствие заданий, демонстрирующих уровень требований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2000250" y="335756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2000250" y="4500563"/>
            <a:ext cx="214313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ст-модерн">
  <a:themeElements>
    <a:clrScheme name="Пост-модерн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Пост-модер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Пост-модерн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6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B4CD81"/>
        </a:accent1>
        <a:accent2>
          <a:srgbClr val="DEA45E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C99454"/>
        </a:accent6>
        <a:hlink>
          <a:srgbClr val="D793C2"/>
        </a:hlink>
        <a:folHlink>
          <a:srgbClr val="A08BB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ост-модерн 7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1678</Words>
  <Application>Microsoft Office PowerPoint</Application>
  <PresentationFormat>Экран (4:3)</PresentationFormat>
  <Paragraphs>326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Пост-модерн</vt:lpstr>
      <vt:lpstr>Деятельностный подход</vt:lpstr>
      <vt:lpstr>Введение ФГОС второго поколения</vt:lpstr>
      <vt:lpstr>Введение ФГОС</vt:lpstr>
      <vt:lpstr> Стандарт как система требований </vt:lpstr>
      <vt:lpstr>Особенности ФГОС</vt:lpstr>
      <vt:lpstr>Слайд 6</vt:lpstr>
      <vt:lpstr>Планируемые результаты: три основные группы</vt:lpstr>
      <vt:lpstr>  Универсальные учебные  действия  </vt:lpstr>
      <vt:lpstr>Два поколения стандартов</vt:lpstr>
      <vt:lpstr>Два поколения стандартов</vt:lpstr>
      <vt:lpstr>Слайд 11</vt:lpstr>
      <vt:lpstr>Слайд 12</vt:lpstr>
      <vt:lpstr>Слайд 13</vt:lpstr>
      <vt:lpstr>Деятельностный подход</vt:lpstr>
      <vt:lpstr>Определения</vt:lpstr>
      <vt:lpstr>Слайд 16</vt:lpstr>
      <vt:lpstr>Психологическая структура деятельности</vt:lpstr>
      <vt:lpstr>Я слышу, и я забываю. Я вижу, и я помню. Я делаю, и я понимаю. Конфуций</vt:lpstr>
      <vt:lpstr>Деятельностная педагогика</vt:lpstr>
      <vt:lpstr>Психологические основы концепции развивающего образования</vt:lpstr>
      <vt:lpstr>Психологические основы концепции развивающего образования</vt:lpstr>
      <vt:lpstr>Психологические основы концепции развивающего образования</vt:lpstr>
      <vt:lpstr>Уровни методологических знаний</vt:lpstr>
      <vt:lpstr>Учебная деятельность</vt:lpstr>
      <vt:lpstr>Учебная задача</vt:lpstr>
      <vt:lpstr>Этапы процесса обучения</vt:lpstr>
      <vt:lpstr>Психологические основы концепции развивающего образования</vt:lpstr>
      <vt:lpstr> Этапы формирования умственных действий по П.Я. Гальперину  </vt:lpstr>
      <vt:lpstr>Структура процесса познания</vt:lpstr>
      <vt:lpstr>У. Глассер</vt:lpstr>
      <vt:lpstr>Технологии обучения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2010-10-31T17:32:43Z</dcterms:created>
  <dcterms:modified xsi:type="dcterms:W3CDTF">2011-03-24T20:50:44Z</dcterms:modified>
</cp:coreProperties>
</file>