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6" r:id="rId2"/>
    <p:sldId id="273" r:id="rId3"/>
    <p:sldId id="257" r:id="rId4"/>
    <p:sldId id="275" r:id="rId5"/>
    <p:sldId id="259" r:id="rId6"/>
    <p:sldId id="276" r:id="rId7"/>
    <p:sldId id="263" r:id="rId8"/>
    <p:sldId id="282" r:id="rId9"/>
    <p:sldId id="264" r:id="rId10"/>
    <p:sldId id="265" r:id="rId11"/>
    <p:sldId id="279" r:id="rId12"/>
    <p:sldId id="280" r:id="rId13"/>
    <p:sldId id="270" r:id="rId14"/>
    <p:sldId id="287" r:id="rId15"/>
    <p:sldId id="289" r:id="rId16"/>
    <p:sldId id="290" r:id="rId17"/>
    <p:sldId id="291" r:id="rId18"/>
    <p:sldId id="286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Rg st="1" end="2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244B3-C7E3-47C8-BBFD-35F387D2DB5F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38E4D-F593-4509-A30E-30F410F6C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8E4D-F593-4509-A30E-30F410F6C52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50ds.ru/psiholog/286-vzaimodeystvie-detskogo-sada-i-semi-v-formirovanii-samostoyatelnosti-u-doshkolnikov-v-igre-i-v-produktivnoy-deyatelnosti.html" TargetMode="External"/><Relationship Id="rId2" Type="http://schemas.openxmlformats.org/officeDocument/2006/relationships/hyperlink" Target="http://50ds.ru/vospitatel/7778-razvitie-zvuko-bukvennogo-analiza-u-detey-56-let--zanyatie-po-teme-v-gosti-k-azbuk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50ds.ru/vospitatel/838-dosug-po-pravilam-dorozhnogo-dvizheniya.html" TargetMode="External"/><Relationship Id="rId5" Type="http://schemas.openxmlformats.org/officeDocument/2006/relationships/hyperlink" Target="http://50ds.ru/psiholog/1141-zanyatie-iz-serii-psikhologicheskikh-treningov-s-pedagogami-dou-po-teme-azbuka-obshcheniya--obshchenie-i-umenie-slushat.html" TargetMode="External"/><Relationship Id="rId4" Type="http://schemas.openxmlformats.org/officeDocument/2006/relationships/hyperlink" Target="http://50ds.ru/psiholog/3062-kak-razvivat-poznavatelnuyu-aktivnost-detey-doshkolnogo-vozrasta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85852" y="500042"/>
            <a:ext cx="742955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Детский сад №19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Методическое объединение для музыкальных руководителей города Великие Луки Псковской обл.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«Построение музыкальной деятельности с применением современных технологий, направленных на реализацию государственных образовательных стандартов дошкольного образования»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Минор.</a:t>
            </a:r>
            <a:r>
              <a:rPr lang="ru-RU" sz="2800" b="1" dirty="0" smtClean="0">
                <a:solidFill>
                  <a:srgbClr val="7030A0"/>
                </a:solidFill>
              </a:rPr>
              <a:t> Комплекс игрового массажа «Дружок».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33122" name="Picture 2" descr="C:\Documents and Settings\All Users.WINDOWS\Документы\г 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47800"/>
            <a:ext cx="3571900" cy="50530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5" y="1571612"/>
            <a:ext cx="378621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Разотру их потихоньку.  </a:t>
            </a:r>
            <a:r>
              <a:rPr lang="ru-RU" sz="1400" i="1" dirty="0" smtClean="0">
                <a:solidFill>
                  <a:srgbClr val="002060"/>
                </a:solidFill>
              </a:rPr>
              <a:t>Растирают уши с усилием.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Раз, два, три!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Твои ушки тоже  </a:t>
            </a:r>
            <a:r>
              <a:rPr lang="ru-RU" sz="1400" i="1" dirty="0" smtClean="0">
                <a:solidFill>
                  <a:srgbClr val="002060"/>
                </a:solidFill>
              </a:rPr>
              <a:t>Поворачиваются лицом друг к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На мои похожи.  </a:t>
            </a:r>
            <a:r>
              <a:rPr lang="ru-RU" sz="1400" i="1" dirty="0" smtClean="0">
                <a:solidFill>
                  <a:srgbClr val="002060"/>
                </a:solidFill>
              </a:rPr>
              <a:t>другу, теребят ушки друг друга.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Хорошо с тобой, дружок,    </a:t>
            </a:r>
            <a:r>
              <a:rPr lang="ru-RU" sz="1400" i="1" dirty="0" smtClean="0">
                <a:solidFill>
                  <a:srgbClr val="002060"/>
                </a:solidFill>
              </a:rPr>
              <a:t>Кружатся «лодочкой».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Покружись со мной разок.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У меня такая спинка!        </a:t>
            </a:r>
            <a:r>
              <a:rPr lang="ru-RU" sz="1400" i="1" dirty="0" smtClean="0">
                <a:solidFill>
                  <a:srgbClr val="002060"/>
                </a:solidFill>
              </a:rPr>
              <a:t>Стоят спиной друг к другу,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По- </a:t>
            </a:r>
            <a:r>
              <a:rPr lang="ru-RU" sz="1400" dirty="0" err="1" smtClean="0">
                <a:solidFill>
                  <a:srgbClr val="002060"/>
                </a:solidFill>
              </a:rPr>
              <a:t>смо</a:t>
            </a:r>
            <a:r>
              <a:rPr lang="ru-RU" sz="1400" dirty="0" smtClean="0">
                <a:solidFill>
                  <a:srgbClr val="002060"/>
                </a:solidFill>
              </a:rPr>
              <a:t> -три!                      </a:t>
            </a:r>
            <a:r>
              <a:rPr lang="ru-RU" sz="1400" i="1" dirty="0" smtClean="0">
                <a:solidFill>
                  <a:srgbClr val="002060"/>
                </a:solidFill>
              </a:rPr>
              <a:t>гладят себя по спинке.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Я похлопаю по спинке. </a:t>
            </a:r>
            <a:r>
              <a:rPr lang="ru-RU" sz="1400" i="1" dirty="0" smtClean="0">
                <a:solidFill>
                  <a:srgbClr val="002060"/>
                </a:solidFill>
              </a:rPr>
              <a:t>Шлёпают ладошками по спине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Раз, два, три!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Твоя спинка тоже. </a:t>
            </a:r>
            <a:r>
              <a:rPr lang="ru-RU" sz="1400" i="1" dirty="0" smtClean="0">
                <a:solidFill>
                  <a:srgbClr val="002060"/>
                </a:solidFill>
              </a:rPr>
              <a:t>Поворачиваются лицом друг к другу,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На мою похожа. -</a:t>
            </a:r>
            <a:r>
              <a:rPr lang="ru-RU" sz="1400" i="1" dirty="0" smtClean="0">
                <a:solidFill>
                  <a:srgbClr val="002060"/>
                </a:solidFill>
              </a:rPr>
              <a:t>шлёпают по спине друг друга.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Хорошо с тобой, дружок, </a:t>
            </a:r>
            <a:r>
              <a:rPr lang="ru-RU" sz="1400" i="1" dirty="0" smtClean="0">
                <a:solidFill>
                  <a:srgbClr val="002060"/>
                </a:solidFill>
              </a:rPr>
              <a:t> Кружатся «лодочкой».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Покружись со мной разок.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Мышиное королевство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28002" name="Picture 2" descr="C:\Documents and Settings\All Users.WINDOWS\Документы\ммышш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7398233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allplaza.ru/wp-content/uploads/cvety/cvetochniy-peizaz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7"/>
            <a:ext cx="742955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214290"/>
            <a:ext cx="7429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Детям предлагается прослушать  музыку и отгадать загадку (звучит «Вальс цветов» П.И. Чайковского, загадка о цветах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ages.myshared.ru/6/657877/slide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290"/>
            <a:ext cx="757242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14290"/>
            <a:ext cx="7069484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mtdata.ru/u24/photoBEB4/20638684209-0/origina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5" y="1447800"/>
            <a:ext cx="414340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357167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 «Утро с котиком».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1214422"/>
            <a:ext cx="41434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Котик  утром встал, -      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потягиваются.</a:t>
            </a:r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Чистить зубки побежал.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Вправо-влево, вправо-влево – 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улыбке открыть рот и кончиком языка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Чистим зубки мы умело.-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сильно «почистить» за нижними зубами вправо-влево 5-6 раз, затем за верхними  зубами 5-6 раз.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Пополощем ротик, -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Имитация полоскания рта.</a:t>
            </a:r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чистюля Котик.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Рыжик наш расчёску взял-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В улыбке закусить язык зубами,         </a:t>
            </a:r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причёсываться стал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.-«протаскивать»  язык между зубами вперёд-назад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за ним не отстаем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Всё покажем язычком.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Дальше по порядку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Делаем зарядку!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mtdata.ru/u24/photoBEB4/20638684209-0/origina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14488"/>
            <a:ext cx="4000528" cy="45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85728"/>
            <a:ext cx="45720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Рыжик спинку выгибает,</a:t>
            </a:r>
            <a:r>
              <a:rPr lang="ru-RU" sz="1400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-      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Улыбка, открыть рот, кончик языка упереть</a:t>
            </a: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нижние зубы, спинку языка выгнуть,</a:t>
            </a: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удерживать под счёт до восьми.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Рыжик спинку прогибает.</a:t>
            </a:r>
            <a:r>
              <a:rPr lang="ru-RU" sz="1400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-    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Открыть хорошо рот, поднять язык за верхние</a:t>
            </a: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зубы.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теперь язык наш </a:t>
            </a:r>
            <a:r>
              <a:rPr lang="ru-RU" sz="14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мяч.</a:t>
            </a:r>
            <a:r>
              <a:rPr lang="ru-RU" sz="14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  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Рот закрыть, кончик языка с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напряжением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Начинаем футбольный матч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.- упирать то в одну, то в другую щёку так,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 забили мы! Ура!</a:t>
            </a:r>
            <a:r>
              <a:rPr lang="ru-RU" sz="1400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             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под щекой надувались </a:t>
            </a:r>
            <a:r>
              <a:rPr lang="ru-RU" sz="1400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мячики</a:t>
            </a:r>
            <a:r>
              <a:rPr lang="ru-RU" sz="1400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и завтракать пора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      Улыбнуться, открыть рот,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Котик нам напёк блины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1400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положить широкий язык на нижнюю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сметаною они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губу и удерживать под счет до пяти.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сметану любит Котик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 Улыбнуться, открыть рот, облизать              языком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Оближи скорее ротик.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верхнюю, затем нижнюю губу.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теперь чаёк попьём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1400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          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Улыбнуться, открыть рот,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Чай мы в чашечку нальём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Высунуть язык и тянуть его к носу,</a:t>
            </a:r>
            <a:r>
              <a:rPr lang="ru-RU" sz="1400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загибая</a:t>
            </a:r>
            <a:r>
              <a:rPr lang="ru-RU" sz="900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боковые стороны язычка в виде чашечки.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Рыжик сыт, Рыжик рад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lang="ru-RU" sz="1400" i="1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          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Ритмично хлопать в ладоши.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Рыжик любит всех ребят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93978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700" dirty="0" smtClean="0">
                <a:solidFill>
                  <a:srgbClr val="7030A0"/>
                </a:solidFill>
              </a:rPr>
              <a:t>Звучит музыка«</a:t>
            </a:r>
            <a:r>
              <a:rPr lang="ru-RU" sz="2700" b="1" dirty="0" err="1" smtClean="0">
                <a:solidFill>
                  <a:srgbClr val="7030A0"/>
                </a:solidFill>
              </a:rPr>
              <a:t>Монтекки</a:t>
            </a:r>
            <a:r>
              <a:rPr lang="ru-RU" sz="2700" b="1" dirty="0" smtClean="0">
                <a:solidFill>
                  <a:srgbClr val="7030A0"/>
                </a:solidFill>
              </a:rPr>
              <a:t> и </a:t>
            </a:r>
            <a:r>
              <a:rPr lang="ru-RU" sz="2700" b="1" dirty="0" err="1" smtClean="0">
                <a:solidFill>
                  <a:srgbClr val="7030A0"/>
                </a:solidFill>
              </a:rPr>
              <a:t>Капулетти</a:t>
            </a:r>
            <a:r>
              <a:rPr lang="ru-RU" sz="2700" dirty="0" smtClean="0">
                <a:solidFill>
                  <a:srgbClr val="7030A0"/>
                </a:solidFill>
              </a:rPr>
              <a:t>» из балета «Ромео и Джульетта»</a:t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С. Прокофьева появляется  </a:t>
            </a:r>
            <a:r>
              <a:rPr lang="ru-RU" sz="2700" dirty="0" err="1" smtClean="0">
                <a:solidFill>
                  <a:srgbClr val="7030A0"/>
                </a:solidFill>
              </a:rPr>
              <a:t>Мышильда</a:t>
            </a:r>
            <a:r>
              <a:rPr lang="ru-RU" sz="2700" dirty="0" smtClean="0">
                <a:solidFill>
                  <a:srgbClr val="7030A0"/>
                </a:solidFill>
              </a:rPr>
              <a:t>.</a:t>
            </a:r>
            <a:br>
              <a:rPr lang="ru-RU" sz="2700" dirty="0" smtClean="0">
                <a:solidFill>
                  <a:srgbClr val="7030A0"/>
                </a:solidFill>
              </a:rPr>
            </a:br>
            <a:endParaRPr lang="ru-RU" sz="2700" dirty="0">
              <a:solidFill>
                <a:srgbClr val="7030A0"/>
              </a:solidFill>
            </a:endParaRPr>
          </a:p>
        </p:txBody>
      </p:sp>
      <p:pic>
        <p:nvPicPr>
          <p:cNvPr id="4" name="Picture 2" descr="C:\Documents and Settings\All Users.WINDOWS\Документы\P221074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5715040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05101.vk.me/v305101951/24be/g1D0fA6fbH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3071810"/>
            <a:ext cx="37147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ages.clipartpanda.com/sleepover-clipart-free-sunday-school-clip-art-children-playing-pal-clipart-of-a-trio-of-diverse-school-kids-playing-instruments-pictur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0"/>
            <a:ext cx="35004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1538" y="214290"/>
            <a:ext cx="4357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 детских музыкальных инструментах - одна из самых доступных форм ознакомления ребёнка с миром музыки. Творческое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это возможность приобретения многообразного опыта в связи с музыкой – опыта речи и движения, опыта общения, творчества и фантазирования, опыта переживания музыки как радости и удовольствия.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3500439"/>
            <a:ext cx="3929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процессе владения новыми знаниями у детей развивается мышление, память, складывается система понятий. Непосредственная и тесная связь музыки с окружающей действительностью даёт возможность воспитывать у детей умения сравнивать явления, а, следовательно, способствует развитию их познавательных интересов.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log.partypieces.co.uk/wp-content/uploads/2013/02/shutterstock_482767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42853"/>
            <a:ext cx="3857652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xn--80aac1amoxn.xn--p1ai/images/Zw8DN_dLeR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00438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00826" y="6215082"/>
            <a:ext cx="11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285728"/>
            <a:ext cx="3643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Мамина песенка</a:t>
            </a:r>
            <a:r>
              <a:rPr lang="ru-RU" sz="2800" dirty="0" smtClean="0">
                <a:solidFill>
                  <a:srgbClr val="7030A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муз. М.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Парцхаладзе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«Мамина улыбка»</a:t>
            </a:r>
            <a:endParaRPr lang="ru-RU" sz="2800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pic>
        <p:nvPicPr>
          <p:cNvPr id="40964" name="Picture 4" descr="http://xnvids.com/images/55fbc75c5488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1" y="1928802"/>
            <a:ext cx="400052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1071570"/>
          </a:xfrm>
        </p:spPr>
        <p:txBody>
          <a:bodyPr>
            <a:normAutofit/>
          </a:bodyPr>
          <a:lstStyle/>
          <a:p>
            <a:r>
              <a:rPr lang="ru-RU" dirty="0" err="1" smtClean="0"/>
              <a:t>Мурляндия</a:t>
            </a:r>
            <a:endParaRPr lang="ru-RU" dirty="0"/>
          </a:p>
        </p:txBody>
      </p:sp>
      <p:pic>
        <p:nvPicPr>
          <p:cNvPr id="136194" name="Picture 2" descr="C:\Documents and Settings\All Users.WINDOWS\Документы\кот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7286676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500042"/>
            <a:ext cx="7572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8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свидания, </a:t>
            </a:r>
            <a:r>
              <a:rPr lang="ru-RU" sz="8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8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57166"/>
            <a:ext cx="7572428" cy="5857916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3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 (музыкальная деятельность детей).</a:t>
            </a:r>
            <a:endParaRPr lang="ru-RU" sz="3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«Музыкальное путешествие детей в страну </a:t>
            </a:r>
            <a:r>
              <a:rPr lang="ru-RU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Мурляндию</a:t>
            </a:r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применением </a:t>
            </a:r>
            <a:r>
              <a:rPr lang="ru-RU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технологий.</a:t>
            </a:r>
            <a:endParaRPr lang="ru-RU" sz="4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музыкальный руководитель Зиновьева Наталья Витальевна.</a:t>
            </a:r>
            <a:endParaRPr lang="ru-RU" sz="4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оптимизация системы музыкально-оздоровительной работы ДОУ посредством внедрения </a:t>
            </a:r>
            <a:r>
              <a:rPr lang="ru-RU" sz="2800" b="1" dirty="0" err="1" smtClean="0">
                <a:solidFill>
                  <a:srgbClr val="002060"/>
                </a:solidFill>
              </a:rPr>
              <a:t>здоровьесберегающих</a:t>
            </a:r>
            <a:r>
              <a:rPr lang="ru-RU" sz="2800" b="1" dirty="0" smtClean="0">
                <a:solidFill>
                  <a:srgbClr val="002060"/>
                </a:solidFill>
              </a:rPr>
              <a:t> технологий </a:t>
            </a:r>
            <a:r>
              <a:rPr lang="ru-RU" sz="2800" b="1" dirty="0" smtClean="0">
                <a:solidFill>
                  <a:srgbClr val="002060"/>
                </a:solidFill>
              </a:rPr>
              <a:t>,  </a:t>
            </a:r>
            <a:r>
              <a:rPr lang="ru-RU" sz="2800" b="1" dirty="0" smtClean="0">
                <a:solidFill>
                  <a:srgbClr val="002060"/>
                </a:solidFill>
              </a:rPr>
              <a:t>укрепление психического и физического здоровья, </a:t>
            </a:r>
            <a:r>
              <a:rPr lang="ru-RU" sz="2800" b="1" dirty="0" smtClean="0">
                <a:solidFill>
                  <a:srgbClr val="002060"/>
                </a:solidFill>
              </a:rPr>
              <a:t>создание  условий </a:t>
            </a:r>
            <a:r>
              <a:rPr lang="ru-RU" sz="2800" b="1" dirty="0" smtClean="0">
                <a:solidFill>
                  <a:srgbClr val="002060"/>
                </a:solidFill>
              </a:rPr>
              <a:t>для гармоничного развития, эмоционального благополучия и своевременного всестороннего развития каждого ребенка</a:t>
            </a:r>
            <a:r>
              <a:rPr lang="ru-RU" sz="2800" dirty="0" smtClean="0"/>
              <a:t>.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Выявить </a:t>
            </a:r>
            <a:r>
              <a:rPr lang="ru-RU" sz="28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у детей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навыки и умения во всех видах музыкальной деятельности по разделу "Музыкальное воспитание".</a:t>
            </a:r>
          </a:p>
          <a:p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Задачи </a:t>
            </a:r>
            <a:endParaRPr lang="ru-RU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обогащать музыкальные впечатления детей, создавать радостное настроение;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детей с новыми элементами артикуляционной гимнастики, движениями оздоровительных упражнений;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соотносить движения с текстом в    речевых и музыкальных играх,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самомассажах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подводить детей к умению передавать элементарные игровые образы и их характеры мимикой, движениями, интонацией.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содействовать проявлению 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самостоятельности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 творческому выполнению заданий.</a:t>
            </a:r>
          </a:p>
          <a:p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2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развивать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эмоциональность, музыкальную память, тембровый слух, ладовое чувство, чувство ритма. совершенствовать 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умение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начинать пение после музыкального вступления, ритмично выполнять движения во время пения.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в чистом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пропевании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постепенного и скачкообразного 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движения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мелодии, в четкой дикции .</a:t>
            </a:r>
          </a:p>
          <a:p>
            <a:r>
              <a:rPr lang="ru-RU" sz="2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2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в детях любовь к окружающим. Дружеское отношение к сверстникам;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оспитывать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детях активность, инициативность, самостоятельность, творчество.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utumn w Winter HQ Wallpape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757242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Валеологическая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песенка-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распевка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оздоровительным массажем «Доброе утро».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1.Доброе утро!  _              </a:t>
            </a:r>
            <a:r>
              <a:rPr lang="ru-RU" sz="2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Разводят руки в стороны</a:t>
            </a:r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Улыбнись скорее!</a:t>
            </a:r>
            <a:r>
              <a:rPr lang="ru-RU" sz="2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_          И слегка кланяются друг другу.</a:t>
            </a:r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сегодня весь день  _    «</a:t>
            </a:r>
            <a:r>
              <a:rPr lang="ru-RU" sz="2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Пружинка»</a:t>
            </a:r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 веселее</a:t>
            </a:r>
            <a:r>
              <a:rPr lang="ru-RU" sz="2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_                  Поднимают руки вверх.</a:t>
            </a:r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погладим </a:t>
            </a:r>
            <a:r>
              <a:rPr lang="ru-RU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лобик</a:t>
            </a:r>
            <a:r>
              <a:rPr lang="ru-RU" sz="29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2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Выполняют движения по тексту.</a:t>
            </a:r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Носик и щёчки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Будем мы красивыми</a:t>
            </a:r>
            <a:r>
              <a:rPr lang="ru-RU" sz="2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_    Наклоны головы к правому</a:t>
            </a:r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 саду </a:t>
            </a:r>
            <a:r>
              <a:rPr lang="ru-RU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цветочки!_</a:t>
            </a:r>
            <a:r>
              <a:rPr lang="ru-RU" sz="2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     и левому плечу поочерёдно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3.Разотрём ладошки _     </a:t>
            </a:r>
            <a:r>
              <a:rPr lang="ru-RU" sz="2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Движения по тексту.</a:t>
            </a:r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Сильнее, сильнее!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теперь похлопаем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Смелее, смелее!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4.Ушки мы теперь потрём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здоровье сбережём.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Улыбнёмся снова,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Будьте все </a:t>
            </a:r>
            <a:r>
              <a:rPr lang="ru-RU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здоровы!_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 </a:t>
            </a:r>
            <a:r>
              <a:rPr lang="ru-RU" sz="2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Разводят руки в стороны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Речевая игра-диалог «Тра-та-та»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(модель Т. </a:t>
            </a:r>
            <a:r>
              <a:rPr lang="ru-RU" dirty="0" err="1" smtClean="0">
                <a:solidFill>
                  <a:srgbClr val="FF0000"/>
                </a:solidFill>
              </a:rPr>
              <a:t>Тютюнниковой</a:t>
            </a:r>
            <a:r>
              <a:rPr lang="ru-RU" dirty="0" smtClean="0">
                <a:solidFill>
                  <a:srgbClr val="FF0000"/>
                </a:solidFill>
              </a:rPr>
              <a:t>).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6978" name="Picture 2" descr="C:\Documents and Settings\All Users.WINDOWS\Документы\кот 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34968"/>
            <a:ext cx="4500594" cy="43800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8148" y="164305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010548" y="179545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2000240"/>
            <a:ext cx="29289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Девочки: Тра-та-та! Тра-та-та!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Вышла кошка за кота!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Мальчики: За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Кота-Котовича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Девочки: За Петра Петровича.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Вместе: Он усат, полосат,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ушах кисточки висят.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Ну, не кот, а просто клад!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 : Мяу-мяу! Да, я такой!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просто клад для всех ребят!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Мяу! Всем привет, друзья!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же рад вас видеть я!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Динамическое упражнение «По дорожке»</a:t>
            </a:r>
            <a:b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(модель В.И. </a:t>
            </a:r>
            <a:r>
              <a:rPr lang="ru-RU" sz="2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Ковалько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«Азбука физкультминуток»).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5350970" cy="378621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дорожке, по дорожке      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Подскоки на правой ноге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Скачем мы на правой ножке.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 этой же дорожке           П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одскоки на левой ноге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Скачем мы на левой ножке.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сутультесь, грудь вперёд. 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Выравнивание осанки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Замечательный народ!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тропинке побежим,      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Легкий бег на носочках.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лужайки добежим.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лужайке, на лужайке      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Прыжки на месте.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попрыгаем, как зайки.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Сладко потянулись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       Руки вверх, потягиваются.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Всем улыбнулись.               </a:t>
            </a:r>
          </a:p>
          <a:p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5857916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6700" dirty="0"/>
          </a:p>
        </p:txBody>
      </p:sp>
      <p:pic>
        <p:nvPicPr>
          <p:cNvPr id="131074" name="Picture 2" descr="C:\Documents and Settings\All Users.WINDOWS\Документы\нно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4357718" cy="4929222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85852" y="357165"/>
            <a:ext cx="6000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Звучит вступление к «Частушкам», из домика выходят    гномик До Мажор и гномик Ре Минор.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1742281"/>
            <a:ext cx="28575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Частушки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Гномик До:</a:t>
            </a:r>
            <a:r>
              <a:rPr lang="ru-RU" sz="1400" dirty="0" smtClean="0">
                <a:solidFill>
                  <a:srgbClr val="3737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доме До Мажор живёт,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Звонко песенки поёт –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Добрые, мажорные,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Весёлые, задорные!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Гномик Ре: Ре Минор к реке пошёл,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Песню грустную завёл: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-Ох! Река проворная.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Ох! Судьба минорная!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428604"/>
            <a:ext cx="331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Активное слушание музыки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428736"/>
            <a:ext cx="5929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весёлую музыку</a:t>
            </a:r>
            <a:r>
              <a:rPr lang="ru-RU" sz="14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прыгают, танцуют, смеются, а под грустную </a:t>
            </a:r>
            <a:r>
              <a:rPr lang="ru-RU" sz="1400" dirty="0" smtClean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ходят с опущенными головами, ведущая и гномы гладят их по голове, как бы утешая.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5" name="Рисунок 4" descr="http://cler.ucoz.ru/b17d8f879d6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928934"/>
            <a:ext cx="721523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Мажор</a:t>
            </a:r>
            <a:r>
              <a:rPr lang="ru-RU" sz="2800" b="1" dirty="0" smtClean="0">
                <a:solidFill>
                  <a:srgbClr val="7030A0"/>
                </a:solidFill>
              </a:rPr>
              <a:t> Комплекс игрового массажа «Дружок».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32098" name="Picture 2" descr="C:\Documents and Settings\All Users.WINDOWS\Документы\г 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3357586" cy="49292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9124" y="1428736"/>
            <a:ext cx="421484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Дети стоят парами по всему залу.</a:t>
            </a: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У меня такие ручки!-   </a:t>
            </a:r>
            <a:r>
              <a:rPr lang="ru-RU" sz="1400" i="1" dirty="0" smtClean="0">
                <a:solidFill>
                  <a:srgbClr val="002060"/>
                </a:solidFill>
              </a:rPr>
              <a:t>Стоят спиной друг к другу.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По- </a:t>
            </a:r>
            <a:r>
              <a:rPr lang="ru-RU" sz="1400" dirty="0" err="1" smtClean="0">
                <a:solidFill>
                  <a:srgbClr val="002060"/>
                </a:solidFill>
              </a:rPr>
              <a:t>смо</a:t>
            </a:r>
            <a:r>
              <a:rPr lang="ru-RU" sz="1400" dirty="0" smtClean="0">
                <a:solidFill>
                  <a:srgbClr val="002060"/>
                </a:solidFill>
              </a:rPr>
              <a:t>- три! -                 </a:t>
            </a:r>
            <a:r>
              <a:rPr lang="ru-RU" sz="1400" i="1" dirty="0" smtClean="0">
                <a:solidFill>
                  <a:srgbClr val="002060"/>
                </a:solidFill>
              </a:rPr>
              <a:t>Гладят руки.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Звонко хлопают  в ладоши. </a:t>
            </a:r>
            <a:r>
              <a:rPr lang="ru-RU" sz="1400" i="1" dirty="0" smtClean="0">
                <a:solidFill>
                  <a:srgbClr val="002060"/>
                </a:solidFill>
              </a:rPr>
              <a:t>.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Раз, два, три!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Твои ручки тоже-  </a:t>
            </a:r>
            <a:r>
              <a:rPr lang="ru-RU" sz="1400" i="1" dirty="0" smtClean="0">
                <a:solidFill>
                  <a:srgbClr val="002060"/>
                </a:solidFill>
              </a:rPr>
              <a:t>Поворачиваются лицом друг к другу,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На мои похожи.-  </a:t>
            </a:r>
            <a:r>
              <a:rPr lang="ru-RU" sz="1400" i="1" dirty="0" smtClean="0">
                <a:solidFill>
                  <a:srgbClr val="002060"/>
                </a:solidFill>
              </a:rPr>
              <a:t>гладят по ручкам друг друга.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Хорошо с тобой, дружок,-  </a:t>
            </a:r>
            <a:r>
              <a:rPr lang="ru-RU" sz="1400" i="1" dirty="0" smtClean="0">
                <a:solidFill>
                  <a:srgbClr val="002060"/>
                </a:solidFill>
              </a:rPr>
              <a:t> Кружатся «лодочкой».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Покружись со мной разок.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У меня такие щёчки! -   </a:t>
            </a:r>
            <a:r>
              <a:rPr lang="ru-RU" sz="1400" i="1" dirty="0" smtClean="0">
                <a:solidFill>
                  <a:srgbClr val="002060"/>
                </a:solidFill>
              </a:rPr>
              <a:t>Стоят спиной друг к другу,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По- </a:t>
            </a:r>
            <a:r>
              <a:rPr lang="ru-RU" sz="1400" dirty="0" err="1" smtClean="0">
                <a:solidFill>
                  <a:srgbClr val="002060"/>
                </a:solidFill>
              </a:rPr>
              <a:t>смо</a:t>
            </a:r>
            <a:r>
              <a:rPr lang="ru-RU" sz="1400" dirty="0" smtClean="0">
                <a:solidFill>
                  <a:srgbClr val="002060"/>
                </a:solidFill>
              </a:rPr>
              <a:t>- три!-                     </a:t>
            </a:r>
            <a:r>
              <a:rPr lang="ru-RU" sz="1400" i="1" dirty="0" smtClean="0">
                <a:solidFill>
                  <a:srgbClr val="002060"/>
                </a:solidFill>
              </a:rPr>
              <a:t> гладят свои щёчки.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Я пощиплю их немножко.- </a:t>
            </a:r>
            <a:r>
              <a:rPr lang="ru-RU" sz="1400" i="1" dirty="0" smtClean="0">
                <a:solidFill>
                  <a:srgbClr val="002060"/>
                </a:solidFill>
              </a:rPr>
              <a:t>Легко щиплют щёчки.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Раз, два, три!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Твои щёчки тоже-  </a:t>
            </a:r>
            <a:r>
              <a:rPr lang="ru-RU" sz="1400" i="1" dirty="0" smtClean="0">
                <a:solidFill>
                  <a:srgbClr val="002060"/>
                </a:solidFill>
              </a:rPr>
              <a:t>Поворачиваются, растирают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На мои похожи.  </a:t>
            </a:r>
            <a:r>
              <a:rPr lang="ru-RU" sz="1400" i="1" dirty="0" smtClean="0">
                <a:solidFill>
                  <a:srgbClr val="002060"/>
                </a:solidFill>
              </a:rPr>
              <a:t>щёчки друг друга.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Хорошо с тобой, дружок,-</a:t>
            </a:r>
            <a:r>
              <a:rPr lang="ru-RU" sz="1400" i="1" dirty="0" smtClean="0">
                <a:solidFill>
                  <a:srgbClr val="002060"/>
                </a:solidFill>
              </a:rPr>
              <a:t> Кружатся «лодочкой»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Покружись со мной разок.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У меня такие ушки! -       </a:t>
            </a:r>
            <a:r>
              <a:rPr lang="ru-RU" sz="1400" i="1" dirty="0" smtClean="0">
                <a:solidFill>
                  <a:srgbClr val="002060"/>
                </a:solidFill>
              </a:rPr>
              <a:t>Стоят спиной друг к другу,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По- </a:t>
            </a:r>
            <a:r>
              <a:rPr lang="ru-RU" sz="1400" dirty="0" err="1" smtClean="0">
                <a:solidFill>
                  <a:srgbClr val="002060"/>
                </a:solidFill>
              </a:rPr>
              <a:t>смо</a:t>
            </a:r>
            <a:r>
              <a:rPr lang="ru-RU" sz="1400" dirty="0" smtClean="0">
                <a:solidFill>
                  <a:srgbClr val="002060"/>
                </a:solidFill>
              </a:rPr>
              <a:t>- три!-           </a:t>
            </a:r>
            <a:r>
              <a:rPr lang="ru-RU" sz="1400" i="1" dirty="0" smtClean="0">
                <a:solidFill>
                  <a:srgbClr val="002060"/>
                </a:solidFill>
              </a:rPr>
              <a:t>массируют мочки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811</TotalTime>
  <Words>278</Words>
  <PresentationFormat>Экран (4:3)</PresentationFormat>
  <Paragraphs>165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   </vt:lpstr>
      <vt:lpstr> </vt:lpstr>
      <vt:lpstr>Слайд 3</vt:lpstr>
      <vt:lpstr>    Валеологическая песенка- распевка с оздоровительным массажем «Доброе утро».    </vt:lpstr>
      <vt:lpstr>Речевая игра-диалог «Тра-та-та» (модель Т. Тютюнниковой).</vt:lpstr>
      <vt:lpstr>Динамическое упражнение «По дорожке» (модель В.И. Ковалько, «Азбука физкультминуток»). </vt:lpstr>
      <vt:lpstr> </vt:lpstr>
      <vt:lpstr>Слайд 8</vt:lpstr>
      <vt:lpstr>Мажор Комплекс игрового массажа «Дружок».</vt:lpstr>
      <vt:lpstr>Минор. Комплекс игрового массажа «Дружок».</vt:lpstr>
      <vt:lpstr>Мышиное королевство</vt:lpstr>
      <vt:lpstr>Слайд 12</vt:lpstr>
      <vt:lpstr> </vt:lpstr>
      <vt:lpstr>Слайд 14</vt:lpstr>
      <vt:lpstr>  Звучит музыка«Монтекки и Капулетти» из балета «Ромео и Джульетта» С. Прокофьева появляется  Мышильда. </vt:lpstr>
      <vt:lpstr>Слайд 16</vt:lpstr>
      <vt:lpstr>Слайд 17</vt:lpstr>
      <vt:lpstr>Мурляндия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Приключения Кота Рыжика</dc:title>
  <cp:lastModifiedBy>Admin</cp:lastModifiedBy>
  <cp:revision>88</cp:revision>
  <dcterms:modified xsi:type="dcterms:W3CDTF">2015-12-03T03:09:22Z</dcterms:modified>
</cp:coreProperties>
</file>