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3" r:id="rId3"/>
    <p:sldId id="257" r:id="rId4"/>
    <p:sldId id="258" r:id="rId5"/>
    <p:sldId id="259" r:id="rId6"/>
    <p:sldId id="260" r:id="rId7"/>
    <p:sldId id="261" r:id="rId8"/>
    <p:sldId id="264" r:id="rId9"/>
    <p:sldId id="266"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E8DCE3-D93B-4F4B-9106-7E081B8B3855}" type="datetimeFigureOut">
              <a:rPr lang="ru-RU" smtClean="0"/>
              <a:t>29.03.2015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073E75-517D-43DC-B640-9D9A676FCF59}"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F073E75-517D-43DC-B640-9D9A676FCF59}" type="slidenum">
              <a:rPr lang="ru-RU" smtClean="0"/>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EC113478-570C-4206-9349-330F3188251D}" type="datetimeFigureOut">
              <a:rPr lang="ru-RU" smtClean="0"/>
              <a:t>29.03.2015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32864E3A-AE94-46AF-8EEC-535AB40DFB4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C113478-570C-4206-9349-330F3188251D}" type="datetimeFigureOut">
              <a:rPr lang="ru-RU" smtClean="0"/>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864E3A-AE94-46AF-8EEC-535AB40DFB4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C113478-570C-4206-9349-330F3188251D}" type="datetimeFigureOut">
              <a:rPr lang="ru-RU" smtClean="0"/>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864E3A-AE94-46AF-8EEC-535AB40DFB4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C113478-570C-4206-9349-330F3188251D}" type="datetimeFigureOut">
              <a:rPr lang="ru-RU" smtClean="0"/>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864E3A-AE94-46AF-8EEC-535AB40DFB4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C113478-570C-4206-9349-330F3188251D}" type="datetimeFigureOut">
              <a:rPr lang="ru-RU" smtClean="0"/>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864E3A-AE94-46AF-8EEC-535AB40DFB4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C113478-570C-4206-9349-330F3188251D}" type="datetimeFigureOut">
              <a:rPr lang="ru-RU" smtClean="0"/>
              <a:t>29.03.2015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864E3A-AE94-46AF-8EEC-535AB40DFB4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C113478-570C-4206-9349-330F3188251D}" type="datetimeFigureOut">
              <a:rPr lang="ru-RU" smtClean="0"/>
              <a:t>29.03.2015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2864E3A-AE94-46AF-8EEC-535AB40DFB4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C113478-570C-4206-9349-330F3188251D}" type="datetimeFigureOut">
              <a:rPr lang="ru-RU" smtClean="0"/>
              <a:t>29.03.2015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2864E3A-AE94-46AF-8EEC-535AB40DFB4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113478-570C-4206-9349-330F3188251D}" type="datetimeFigureOut">
              <a:rPr lang="ru-RU" smtClean="0"/>
              <a:t>29.03.2015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2864E3A-AE94-46AF-8EEC-535AB40DFB4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C113478-570C-4206-9349-330F3188251D}" type="datetimeFigureOut">
              <a:rPr lang="ru-RU" smtClean="0"/>
              <a:t>29.03.2015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864E3A-AE94-46AF-8EEC-535AB40DFB4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C113478-570C-4206-9349-330F3188251D}" type="datetimeFigureOut">
              <a:rPr lang="ru-RU" smtClean="0"/>
              <a:t>29.03.2015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32864E3A-AE94-46AF-8EEC-535AB40DFB4A}"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C113478-570C-4206-9349-330F3188251D}" type="datetimeFigureOut">
              <a:rPr lang="ru-RU" smtClean="0"/>
              <a:t>29.03.2015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2864E3A-AE94-46AF-8EEC-535AB40DFB4A}"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ctr"/>
            <a:r>
              <a:rPr lang="ru-RU" sz="3200" i="1" dirty="0" smtClean="0">
                <a:effectLst/>
                <a:latin typeface="Times New Roman" pitchFamily="18" charset="0"/>
                <a:cs typeface="Times New Roman" pitchFamily="18" charset="0"/>
              </a:rPr>
              <a:t>Методы и приемы ознакомления детей с художественной литературой</a:t>
            </a:r>
            <a:endParaRPr lang="ru-RU" sz="3200" i="1" dirty="0">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r>
              <a:rPr lang="ru-RU" dirty="0" smtClean="0"/>
              <a:t>Подготовила</a:t>
            </a:r>
          </a:p>
          <a:p>
            <a:r>
              <a:rPr lang="ru-RU" dirty="0" smtClean="0"/>
              <a:t>Новикова Е.В.</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3143248"/>
          </a:xfrm>
        </p:spPr>
        <p:style>
          <a:lnRef idx="3">
            <a:schemeClr val="lt1"/>
          </a:lnRef>
          <a:fillRef idx="1">
            <a:schemeClr val="accent4"/>
          </a:fillRef>
          <a:effectRef idx="1">
            <a:schemeClr val="accent4"/>
          </a:effectRef>
          <a:fontRef idx="minor">
            <a:schemeClr val="lt1"/>
          </a:fontRef>
        </p:style>
        <p:txBody>
          <a:bodyPr>
            <a:normAutofit fontScale="92500" lnSpcReduction="20000"/>
          </a:bodyPr>
          <a:lstStyle/>
          <a:p>
            <a:r>
              <a:rPr lang="ru-RU" dirty="0" smtClean="0"/>
              <a:t>Дети не живут под спасательным стеклянным колпаком, они не все время находятся под защитой папы или мамы. Внезапно во дворе или на улице они могут столкнуться с чем-то страшным, незнакомым, непонятным. Ребенок должен быть готов к подобной встрече. Необходимо воспитать в нем смелость, стойкость, иначе он не сможет отстаивать принципы добра и справедливости. Поэтому детей надо учить преодолевать собственные страхи. Впрочем, ребята сами часто стремятся к опасному, сочиняют и пересказывают друг другу страшные истории.</a:t>
            </a:r>
            <a:endParaRPr lang="ru-RU" dirty="0"/>
          </a:p>
        </p:txBody>
      </p:sp>
      <p:pic>
        <p:nvPicPr>
          <p:cNvPr id="4" name="Рисунок 3" descr="draka_w592_h480.jpg"/>
          <p:cNvPicPr>
            <a:picLocks noChangeAspect="1"/>
          </p:cNvPicPr>
          <p:nvPr/>
        </p:nvPicPr>
        <p:blipFill>
          <a:blip r:embed="rId2" cstate="print"/>
          <a:stretch>
            <a:fillRect/>
          </a:stretch>
        </p:blipFill>
        <p:spPr>
          <a:xfrm>
            <a:off x="1752600" y="3143248"/>
            <a:ext cx="5638800" cy="371475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214942" y="1142984"/>
            <a:ext cx="3471858" cy="5181616"/>
          </a:xfrm>
        </p:spPr>
        <p:style>
          <a:lnRef idx="1">
            <a:schemeClr val="accent3"/>
          </a:lnRef>
          <a:fillRef idx="2">
            <a:schemeClr val="accent3"/>
          </a:fillRef>
          <a:effectRef idx="1">
            <a:schemeClr val="accent3"/>
          </a:effectRef>
          <a:fontRef idx="minor">
            <a:schemeClr val="dk1"/>
          </a:fontRef>
        </p:style>
        <p:txBody>
          <a:bodyPr>
            <a:normAutofit/>
          </a:bodyPr>
          <a:lstStyle/>
          <a:p>
            <a:r>
              <a:rPr lang="ru-RU" sz="3600" dirty="0" smtClean="0">
                <a:latin typeface="Times New Roman" pitchFamily="18" charset="0"/>
                <a:cs typeface="Times New Roman" pitchFamily="18" charset="0"/>
              </a:rPr>
              <a:t>Для педагогов особо значима проблема эстетического воспитания детей на материале сказки. </a:t>
            </a:r>
            <a:endParaRPr lang="ru-RU" sz="3600" dirty="0">
              <a:latin typeface="Times New Roman" pitchFamily="18" charset="0"/>
              <a:cs typeface="Times New Roman" pitchFamily="18" charset="0"/>
            </a:endParaRPr>
          </a:p>
        </p:txBody>
      </p:sp>
      <p:pic>
        <p:nvPicPr>
          <p:cNvPr id="4" name="Рисунок 3" descr="1368677022_deti.jpg"/>
          <p:cNvPicPr>
            <a:picLocks noChangeAspect="1"/>
          </p:cNvPicPr>
          <p:nvPr/>
        </p:nvPicPr>
        <p:blipFill>
          <a:blip r:embed="rId2" cstate="print"/>
          <a:stretch>
            <a:fillRect/>
          </a:stretch>
        </p:blipFill>
        <p:spPr>
          <a:xfrm>
            <a:off x="0" y="1052512"/>
            <a:ext cx="4643438" cy="58054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538806"/>
          </a:xfrm>
        </p:spPr>
        <p:style>
          <a:lnRef idx="3">
            <a:schemeClr val="lt1"/>
          </a:lnRef>
          <a:fillRef idx="1">
            <a:schemeClr val="accent3"/>
          </a:fillRef>
          <a:effectRef idx="1">
            <a:schemeClr val="accent3"/>
          </a:effectRef>
          <a:fontRef idx="minor">
            <a:schemeClr val="lt1"/>
          </a:fontRef>
        </p:style>
        <p:txBody>
          <a:bodyPr>
            <a:normAutofit/>
          </a:bodyPr>
          <a:lstStyle/>
          <a:p>
            <a:pPr algn="ctr"/>
            <a:r>
              <a:rPr lang="ru-RU" sz="4800" b="1" dirty="0" smtClean="0">
                <a:latin typeface="Times New Roman" pitchFamily="18" charset="0"/>
                <a:cs typeface="Times New Roman" pitchFamily="18" charset="0"/>
              </a:rPr>
              <a:t>Основные методы работы по ознакомлению с художественной литературой, предложенные педагогами и психологами.</a:t>
            </a:r>
            <a:endParaRPr lang="ru-RU" sz="4800" dirty="0" smtClean="0">
              <a:latin typeface="Times New Roman" pitchFamily="18" charset="0"/>
              <a:cs typeface="Times New Roman" pitchFamily="18" charset="0"/>
            </a:endParaRPr>
          </a:p>
          <a:p>
            <a:endParaRPr lang="ru-RU" sz="4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smtClean="0"/>
              <a:t>Целенаправленное наблюдение.</a:t>
            </a:r>
            <a:endParaRPr lang="ru-RU" dirty="0"/>
          </a:p>
        </p:txBody>
      </p:sp>
      <p:pic>
        <p:nvPicPr>
          <p:cNvPr id="4" name="Содержимое 3" descr="marketing-observation.jpg"/>
          <p:cNvPicPr>
            <a:picLocks noGrp="1" noChangeAspect="1"/>
          </p:cNvPicPr>
          <p:nvPr>
            <p:ph idx="1"/>
          </p:nvPr>
        </p:nvPicPr>
        <p:blipFill>
          <a:blip r:embed="rId2" cstate="print"/>
          <a:stretch>
            <a:fillRect/>
          </a:stretch>
        </p:blipFill>
        <p:spPr>
          <a:xfrm>
            <a:off x="0" y="2000240"/>
            <a:ext cx="9144000" cy="485776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57298"/>
            <a:ext cx="8229600" cy="285752"/>
          </a:xfrm>
        </p:spPr>
        <p:txBody>
          <a:bodyPr>
            <a:normAutofit fontScale="90000"/>
          </a:bodyPr>
          <a:lstStyle/>
          <a:p>
            <a:pPr lvl="0" algn="ctr"/>
            <a:r>
              <a:rPr lang="ru-RU" u="sng" dirty="0" smtClean="0"/>
              <a:t>Сравнение.</a:t>
            </a:r>
            <a:r>
              <a:rPr lang="ru-RU" dirty="0" smtClean="0"/>
              <a:t/>
            </a:r>
            <a:br>
              <a:rPr lang="ru-RU" dirty="0" smtClean="0"/>
            </a:br>
            <a:endParaRPr lang="ru-RU" dirty="0"/>
          </a:p>
        </p:txBody>
      </p:sp>
      <p:pic>
        <p:nvPicPr>
          <p:cNvPr id="4" name="Содержимое 3" descr="658x0_ComparisonRates.jpg"/>
          <p:cNvPicPr>
            <a:picLocks noGrp="1" noChangeAspect="1"/>
          </p:cNvPicPr>
          <p:nvPr>
            <p:ph idx="1"/>
          </p:nvPr>
        </p:nvPicPr>
        <p:blipFill>
          <a:blip r:embed="rId2" cstate="print"/>
          <a:stretch>
            <a:fillRect/>
          </a:stretch>
        </p:blipFill>
        <p:spPr>
          <a:xfrm>
            <a:off x="1515577" y="1428750"/>
            <a:ext cx="6112845" cy="489585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u="sng" dirty="0" smtClean="0"/>
              <a:t>Узнавание и воспроизведение стилистических особенностей</a:t>
            </a:r>
            <a:endParaRPr lang="ru-RU" dirty="0"/>
          </a:p>
        </p:txBody>
      </p:sp>
      <p:pic>
        <p:nvPicPr>
          <p:cNvPr id="4" name="Содержимое 3" descr="33124_NpAdvHover.jpg"/>
          <p:cNvPicPr>
            <a:picLocks noGrp="1" noChangeAspect="1"/>
          </p:cNvPicPr>
          <p:nvPr>
            <p:ph idx="1"/>
          </p:nvPr>
        </p:nvPicPr>
        <p:blipFill>
          <a:blip r:embed="rId2" cstate="print"/>
          <a:stretch>
            <a:fillRect/>
          </a:stretch>
        </p:blipFill>
        <p:spPr>
          <a:xfrm>
            <a:off x="2377281" y="2214554"/>
            <a:ext cx="4389437" cy="4110046"/>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u="sng" dirty="0" smtClean="0"/>
              <a:t>Эксперимент с художественным образом.</a:t>
            </a:r>
            <a:endParaRPr lang="ru-RU" dirty="0"/>
          </a:p>
        </p:txBody>
      </p:sp>
      <p:pic>
        <p:nvPicPr>
          <p:cNvPr id="4" name="Содержимое 3" descr="ladoshki1.jpg"/>
          <p:cNvPicPr>
            <a:picLocks noGrp="1" noChangeAspect="1"/>
          </p:cNvPicPr>
          <p:nvPr>
            <p:ph idx="1"/>
          </p:nvPr>
        </p:nvPicPr>
        <p:blipFill>
          <a:blip r:embed="rId2" cstate="print"/>
          <a:stretch>
            <a:fillRect/>
          </a:stretch>
        </p:blipFill>
        <p:spPr>
          <a:xfrm>
            <a:off x="500034" y="2071678"/>
            <a:ext cx="7858180" cy="464347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u="sng" dirty="0" smtClean="0"/>
              <a:t>Оценка и суждение</a:t>
            </a:r>
            <a:endParaRPr lang="ru-RU" dirty="0"/>
          </a:p>
        </p:txBody>
      </p:sp>
      <p:pic>
        <p:nvPicPr>
          <p:cNvPr id="4" name="Содержимое 3" descr="wahl-1-133032_L.jpg"/>
          <p:cNvPicPr>
            <a:picLocks noGrp="1" noChangeAspect="1"/>
          </p:cNvPicPr>
          <p:nvPr>
            <p:ph idx="1"/>
          </p:nvPr>
        </p:nvPicPr>
        <p:blipFill>
          <a:blip r:embed="rId2" cstate="print"/>
          <a:stretch>
            <a:fillRect/>
          </a:stretch>
        </p:blipFill>
        <p:spPr>
          <a:xfrm>
            <a:off x="1314450" y="2034381"/>
            <a:ext cx="6515100" cy="4191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86058"/>
            <a:ext cx="8229600" cy="1143000"/>
          </a:xfrm>
        </p:spPr>
        <p:txBody>
          <a:bodyPr/>
          <a:lstStyle/>
          <a:p>
            <a:pPr algn="ctr"/>
            <a:r>
              <a:rPr lang="ru-RU" dirty="0" smtClean="0"/>
              <a:t>Благодарю </a:t>
            </a:r>
            <a:r>
              <a:rPr lang="ru-RU" smtClean="0"/>
              <a:t>за внимание!!!</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786058"/>
            <a:ext cx="7772400" cy="3214710"/>
          </a:xfrm>
        </p:spPr>
        <p:txBody>
          <a:bodyPr/>
          <a:lstStyle/>
          <a:p>
            <a:r>
              <a:rPr lang="ru-RU" dirty="0" smtClean="0"/>
              <a:t>Методы ознакомления с художественной литературой детей младшего дошкольного возраста. </a:t>
            </a:r>
            <a:br>
              <a:rPr lang="ru-RU" dirty="0" smtClean="0"/>
            </a:b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681682"/>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ru-RU" dirty="0" smtClean="0"/>
              <a:t>Огромное влияние на развитие и обогащение речи ребенка имеет художественная литература. Она обогащает эмоции, воспитывает воображение и дает ребенку прекрасные образцы русского литературного языка. В рассказах дети познают лаконичность и точность слова; в стихах улавливают музыкальность, напевность, ритмичность русской речи; народные сказки раскрывают перед ними меткость и выразительность языка, показывают как, богата родная речь юмором, живыми и образными выражениями, сравнениями.</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967434"/>
          </a:xfrm>
          <a:solidFill>
            <a:schemeClr val="bg2">
              <a:lumMod val="75000"/>
            </a:schemeClr>
          </a:solidFill>
        </p:spPr>
        <p:txBody>
          <a:bodyPr>
            <a:normAutofit fontScale="85000" lnSpcReduction="10000"/>
          </a:bodyPr>
          <a:lstStyle/>
          <a:p>
            <a:r>
              <a:rPr lang="ru-RU" dirty="0" smtClean="0"/>
              <a:t>С 1,5 лет для развития речи малышей начинает проводиться занятия с использованием художественного слова - знакомством с миниатюрными произведениям народного творчества, с доступными для детей авторскими произведениями. На основе ритмико-мелодической структуры языка в </a:t>
            </a:r>
            <a:r>
              <a:rPr lang="ru-RU" dirty="0" err="1" smtClean="0"/>
              <a:t>потешках</a:t>
            </a:r>
            <a:r>
              <a:rPr lang="ru-RU" dirty="0" smtClean="0"/>
              <a:t>, стихотворениях, происходит раннее восприятие звуковой культуры речи, когда </a:t>
            </a:r>
            <a:r>
              <a:rPr lang="ru-RU" dirty="0" err="1" smtClean="0"/>
              <a:t>фонематика</a:t>
            </a:r>
            <a:r>
              <a:rPr lang="ru-RU" dirty="0" smtClean="0"/>
              <a:t> еще не воспринимается. Эти художественные произведения передают инонациональное богатство родного языка, характерное певучесть гласных звуков, мягкость согласных, своеобразное произношение. Они решают такие задачи как развитие слухового внимания, понимания речи, развитие артикуляционного слухового аппарат, звукоподражания, активизации словаря с использованием звукоподражаний - в </a:t>
            </a:r>
            <a:r>
              <a:rPr lang="ru-RU" dirty="0" err="1" smtClean="0"/>
              <a:t>потешках</a:t>
            </a:r>
            <a:r>
              <a:rPr lang="ru-RU" dirty="0" smtClean="0"/>
              <a:t>, песенках при показе и назывании разных предметов. При этом развиваются слуховое восприятие, речевое дыхание, голосовой аппарат, уточняется артикуляция, воспитывается умение четко, правильно произносить слова, фразы</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fontAlgn="base"/>
            <a:r>
              <a:rPr lang="ru-RU" sz="2000" b="1" dirty="0" smtClean="0">
                <a:solidFill>
                  <a:schemeClr val="tx1"/>
                </a:solidFill>
              </a:rPr>
              <a:t>В этом возрасте воспитатель работает с детьми и индивидуально и группами по 2-6 человек. Перед занятием воспитатели готовят наглядный материал, который предполагается использовать во время чтения (игрушки, муляжи, картина, портрет, наборы книжек, с иллюстрациями для раздачи детям).</a:t>
            </a:r>
            <a:endParaRPr lang="ru-RU" sz="2000" b="1" dirty="0">
              <a:solidFill>
                <a:schemeClr val="tx1"/>
              </a:solidFill>
            </a:endParaRPr>
          </a:p>
        </p:txBody>
      </p:sp>
      <p:pic>
        <p:nvPicPr>
          <p:cNvPr id="4" name="Содержимое 3" descr="0eb5f7bc4fb713e8a2f31b06ba.jpg"/>
          <p:cNvPicPr>
            <a:picLocks noGrp="1" noChangeAspect="1"/>
          </p:cNvPicPr>
          <p:nvPr>
            <p:ph idx="1"/>
          </p:nvPr>
        </p:nvPicPr>
        <p:blipFill>
          <a:blip r:embed="rId2" cstate="print"/>
          <a:stretch>
            <a:fillRect/>
          </a:stretch>
        </p:blipFill>
        <p:spPr>
          <a:xfrm>
            <a:off x="1404365" y="1935163"/>
            <a:ext cx="6335270" cy="438943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85728"/>
            <a:ext cx="4429156" cy="6143668"/>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r>
              <a:rPr lang="ru-RU" dirty="0" smtClean="0"/>
              <a:t>Чтобы чтение и рассказывание было обучающим - необходимо соблюдать правило, чтобы дети видели лицо воспитателя, а не только слушать голос. Потому одна из задач - научить детей слушать чтеца или рассказчика. Только научившись слушать чужую речь, дети получают способность запоминать ее содержание и форму, усваивать нормы литературной речи. Потому воспитатель, читая по книжке, должен научиться смотреть не только в текст, но и время от времени - на лица детей, встречаться с ними глазами, следить за тем, как они реагируют на чтение. Умение посматривать на детей во время чтения дается воспитателю в результате настойчивых тренировок, но даже самый опытный чтец не может читать новое для него произведение "с листа", без подготовки. Потому перед занятием воспитатель производить интонационный разбор произведения и тренируется в чтении вслух.</a:t>
            </a:r>
          </a:p>
          <a:p>
            <a:endParaRPr lang="ru-RU" dirty="0"/>
          </a:p>
        </p:txBody>
      </p:sp>
      <p:pic>
        <p:nvPicPr>
          <p:cNvPr id="4" name="Рисунок 3" descr="chtenie-lyubimyh-skazok.jpeg"/>
          <p:cNvPicPr>
            <a:picLocks noChangeAspect="1"/>
          </p:cNvPicPr>
          <p:nvPr/>
        </p:nvPicPr>
        <p:blipFill>
          <a:blip r:embed="rId3" cstate="print"/>
          <a:stretch>
            <a:fillRect/>
          </a:stretch>
        </p:blipFill>
        <p:spPr>
          <a:xfrm>
            <a:off x="5000628" y="928670"/>
            <a:ext cx="4000496" cy="57864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642918"/>
            <a:ext cx="4214842" cy="5681682"/>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ru-RU" sz="3200" dirty="0" smtClean="0">
                <a:latin typeface="Times New Roman" pitchFamily="18" charset="0"/>
                <a:cs typeface="Times New Roman" pitchFamily="18" charset="0"/>
              </a:rPr>
              <a:t>После </a:t>
            </a:r>
            <a:r>
              <a:rPr lang="ru-RU" sz="3200" dirty="0" smtClean="0">
                <a:latin typeface="Times New Roman" pitchFamily="18" charset="0"/>
                <a:cs typeface="Times New Roman" pitchFamily="18" charset="0"/>
              </a:rPr>
              <a:t>2 лет воспитатель организует чтение книг с иллюстрациями, с привлечением внимания детей к картинкам.</a:t>
            </a:r>
            <a:endParaRPr lang="ru-RU" sz="3200" dirty="0">
              <a:latin typeface="Times New Roman" pitchFamily="18" charset="0"/>
              <a:cs typeface="Times New Roman" pitchFamily="18" charset="0"/>
            </a:endParaRPr>
          </a:p>
        </p:txBody>
      </p:sp>
      <p:pic>
        <p:nvPicPr>
          <p:cNvPr id="4" name="Рисунок 3" descr="otrisovat_kopiya.jpg"/>
          <p:cNvPicPr>
            <a:picLocks noChangeAspect="1"/>
          </p:cNvPicPr>
          <p:nvPr/>
        </p:nvPicPr>
        <p:blipFill>
          <a:blip r:embed="rId2" cstate="print"/>
          <a:stretch>
            <a:fillRect/>
          </a:stretch>
        </p:blipFill>
        <p:spPr>
          <a:xfrm>
            <a:off x="4857752" y="500042"/>
            <a:ext cx="4135368" cy="59483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714488"/>
            <a:ext cx="7772400" cy="4786346"/>
          </a:xfrm>
        </p:spPr>
        <p:txBody>
          <a:bodyPr/>
          <a:lstStyle/>
          <a:p>
            <a:r>
              <a:rPr lang="ru-RU" dirty="0" smtClean="0"/>
              <a:t>Методы ознакомления с художественной литературой детей старшего дошкольного возраста. </a:t>
            </a:r>
            <a:br>
              <a:rPr lang="ru-RU" dirty="0" smtClean="0"/>
            </a:b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5572132" cy="6715148"/>
          </a:xfrm>
        </p:spPr>
        <p:txBody>
          <a:bodyPr>
            <a:normAutofit lnSpcReduction="10000"/>
          </a:bodyPr>
          <a:lstStyle/>
          <a:p>
            <a:r>
              <a:rPr lang="ru-RU" dirty="0" smtClean="0"/>
              <a:t>   Основная цель обучения детей сочинению сказок, рассказов, стихов – сформировать у них особое отношение к своим чувствам, своему внутреннему миру, развивать умение управлять им. А одна из задач – показать родителям, как читать и обсуждать с ребенком художественные произведения, дать представление о некоторых приемах и способах этой работы. Все это призвано способствовать совершенствованию воспитательного процесса в сфере нравственного, эмоционального, эстетического развития.</a:t>
            </a:r>
          </a:p>
          <a:p>
            <a:endParaRPr lang="ru-RU" dirty="0"/>
          </a:p>
        </p:txBody>
      </p:sp>
      <p:pic>
        <p:nvPicPr>
          <p:cNvPr id="4" name="Рисунок 3" descr="00006586.jpg"/>
          <p:cNvPicPr>
            <a:picLocks noChangeAspect="1"/>
          </p:cNvPicPr>
          <p:nvPr/>
        </p:nvPicPr>
        <p:blipFill>
          <a:blip r:embed="rId2" cstate="print"/>
          <a:stretch>
            <a:fillRect/>
          </a:stretch>
        </p:blipFill>
        <p:spPr>
          <a:xfrm>
            <a:off x="5643570" y="0"/>
            <a:ext cx="3500430" cy="6500858"/>
          </a:xfrm>
          <a:prstGeom prst="ellipse">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74</TotalTime>
  <Words>577</Words>
  <Application>Microsoft Office PowerPoint</Application>
  <PresentationFormat>Экран (4:3)</PresentationFormat>
  <Paragraphs>21</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Методы и приемы ознакомления детей с художественной литературой</vt:lpstr>
      <vt:lpstr>Методы ознакомления с художественной литературой детей младшего дошкольного возраста.  </vt:lpstr>
      <vt:lpstr>Слайд 3</vt:lpstr>
      <vt:lpstr>Слайд 4</vt:lpstr>
      <vt:lpstr>В этом возрасте воспитатель работает с детьми и индивидуально и группами по 2-6 человек. Перед занятием воспитатели готовят наглядный материал, который предполагается использовать во время чтения (игрушки, муляжи, картина, портрет, наборы книжек, с иллюстрациями для раздачи детям).</vt:lpstr>
      <vt:lpstr>Слайд 6</vt:lpstr>
      <vt:lpstr>Слайд 7</vt:lpstr>
      <vt:lpstr>Методы ознакомления с художественной литературой детей старшего дошкольного возраста.  </vt:lpstr>
      <vt:lpstr>Слайд 9</vt:lpstr>
      <vt:lpstr>Слайд 10</vt:lpstr>
      <vt:lpstr>Слайд 11</vt:lpstr>
      <vt:lpstr>Слайд 12</vt:lpstr>
      <vt:lpstr>Целенаправленное наблюдение.</vt:lpstr>
      <vt:lpstr>Сравнение. </vt:lpstr>
      <vt:lpstr>Узнавание и воспроизведение стилистических особенностей</vt:lpstr>
      <vt:lpstr>Эксперимент с художественным образом.</vt:lpstr>
      <vt:lpstr>Оценка и суждение</vt:lpstr>
      <vt:lpstr>Благодарю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Методы и приемы ознакомления детей с художественной литературой</dc:title>
  <dc:creator>Дом</dc:creator>
  <cp:lastModifiedBy>Дом</cp:lastModifiedBy>
  <cp:revision>9</cp:revision>
  <dcterms:created xsi:type="dcterms:W3CDTF">2015-03-29T19:49:24Z</dcterms:created>
  <dcterms:modified xsi:type="dcterms:W3CDTF">2015-03-29T21:04:02Z</dcterms:modified>
</cp:coreProperties>
</file>