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BA98C4-241A-4B4C-8F13-CCB0B133FC1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FA291E-DEE5-435D-B44F-CB64AAD8F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A98C4-241A-4B4C-8F13-CCB0B133FC1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A291E-DEE5-435D-B44F-CB64AAD8F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BA98C4-241A-4B4C-8F13-CCB0B133FC1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FA291E-DEE5-435D-B44F-CB64AAD8F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A98C4-241A-4B4C-8F13-CCB0B133FC1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A291E-DEE5-435D-B44F-CB64AAD8F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BA98C4-241A-4B4C-8F13-CCB0B133FC1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EFA291E-DEE5-435D-B44F-CB64AAD8F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A98C4-241A-4B4C-8F13-CCB0B133FC1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A291E-DEE5-435D-B44F-CB64AAD8F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A98C4-241A-4B4C-8F13-CCB0B133FC1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A291E-DEE5-435D-B44F-CB64AAD8F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A98C4-241A-4B4C-8F13-CCB0B133FC1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A291E-DEE5-435D-B44F-CB64AAD8F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BA98C4-241A-4B4C-8F13-CCB0B133FC1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A291E-DEE5-435D-B44F-CB64AAD8F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A98C4-241A-4B4C-8F13-CCB0B133FC1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A291E-DEE5-435D-B44F-CB64AAD8F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A98C4-241A-4B4C-8F13-CCB0B133FC1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A291E-DEE5-435D-B44F-CB64AAD8FC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BA98C4-241A-4B4C-8F13-CCB0B133FC1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FA291E-DEE5-435D-B44F-CB64AAD8F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80200"/>
          </a:xfrm>
        </p:spPr>
        <p:txBody>
          <a:bodyPr>
            <a:noAutofit/>
          </a:bodyPr>
          <a:lstStyle/>
          <a:p>
            <a:pPr algn="ctr"/>
            <a:r>
              <a:rPr lang="ru-RU" sz="5400" u="sng" dirty="0" smtClean="0">
                <a:latin typeface="Monotype Corsiva" pitchFamily="66" charset="0"/>
              </a:rPr>
              <a:t>Формы работы с родителями</a:t>
            </a:r>
            <a:endParaRPr lang="ru-RU" sz="5400" u="sng" dirty="0">
              <a:latin typeface="Monotype Corsiva" pitchFamily="66" charset="0"/>
            </a:endParaRPr>
          </a:p>
        </p:txBody>
      </p:sp>
      <p:pic>
        <p:nvPicPr>
          <p:cNvPr id="89090" name="Picture 2" descr="http://ermakova76.ucoz.ru/pedagogi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357430"/>
            <a:ext cx="5429288" cy="3905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Показывать родителям ценность домашнего чтения, выступающего способом развития пассивного и активного словаря ребенка, словесного творчества.</a:t>
            </a:r>
          </a:p>
          <a:p>
            <a:r>
              <a:rPr lang="ru-RU" dirty="0" smtClean="0"/>
              <a:t>Рекомендовать родителям произведения, определяющие круг семейного чтения в соответствии с возрастными и индивидуальными особенностями ребенка. Показывать методы и приемы ознакомления ребенка с художественной литературой.</a:t>
            </a:r>
          </a:p>
          <a:p>
            <a:endParaRPr lang="ru-RU" dirty="0"/>
          </a:p>
        </p:txBody>
      </p:sp>
      <p:pic>
        <p:nvPicPr>
          <p:cNvPr id="4" name="Рисунок 3" descr="http://www.gimnazist1.ru/news/news136600022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600079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Обращать внимание родителей на возможность развития интереса ребенка в ходе ознакомления с художественной литературой при организации семейных театров, вовлечения его в игровую деятельность, рисование. Ориентировать родителей в выборе художественных и мультипликационных фильмов, направленных на развитие художественного вкуса ребенка.</a:t>
            </a:r>
          </a:p>
          <a:p>
            <a:r>
              <a:rPr lang="ru-RU" dirty="0" smtClean="0"/>
              <a:t>Совместно с родителями проводить конкурсы, литературные гостиные и викторины, театральные мастерские, встречи с писателями, поэтами, работниками детской библиотеки, направленные на активное познание детьми литературного наследия. Поддерживать контакты семьи с детской библиотекой.</a:t>
            </a:r>
          </a:p>
          <a:p>
            <a:r>
              <a:rPr lang="ru-RU" dirty="0" smtClean="0"/>
              <a:t>Привлекать родителей к проектной деятельности (особенно на стадии оформления альбомов, газет, журналов, книг, проиллюстрированных вместе с детьми). Побуждать поддерживать детское сочинительство.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http://dobr3v.ucoz.ru/_nw/2/5073283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57166"/>
            <a:ext cx="40862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Работая с дошкольниками, можно  провести  работу, по ознакомлению детей с художественной литературой, используя примерно такие </a:t>
            </a:r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направления и рекомендовать их родителям:</a:t>
            </a:r>
            <a:endParaRPr lang="ru-RU" sz="80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58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58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58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58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58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58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58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58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80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6800" dirty="0" smtClean="0"/>
              <a:t>1. Развитие речи – русская народная сказка «</a:t>
            </a:r>
            <a:r>
              <a:rPr lang="ru-RU" sz="6800" dirty="0" err="1" smtClean="0"/>
              <a:t>Хаврошечка</a:t>
            </a:r>
            <a:r>
              <a:rPr lang="ru-RU" sz="6800" dirty="0" smtClean="0"/>
              <a:t>».</a:t>
            </a:r>
            <a:br>
              <a:rPr lang="ru-RU" sz="6800" dirty="0" smtClean="0"/>
            </a:br>
            <a:r>
              <a:rPr lang="ru-RU" sz="6800" dirty="0" smtClean="0"/>
              <a:t>– беседа по тексту; умение задавать вопросы и отвечать на них.</a:t>
            </a:r>
            <a:br>
              <a:rPr lang="ru-RU" sz="6800" dirty="0" smtClean="0"/>
            </a:br>
            <a:r>
              <a:rPr lang="ru-RU" sz="6800" dirty="0" smtClean="0"/>
              <a:t>– придумывание однокоренных слов.</a:t>
            </a:r>
            <a:br>
              <a:rPr lang="ru-RU" sz="6800" dirty="0" smtClean="0"/>
            </a:br>
            <a:r>
              <a:rPr lang="ru-RU" sz="6800" dirty="0" smtClean="0"/>
              <a:t>– фразеологизм и пословицы.</a:t>
            </a:r>
            <a:br>
              <a:rPr lang="ru-RU" sz="6800" dirty="0" smtClean="0"/>
            </a:br>
            <a:r>
              <a:rPr lang="ru-RU" sz="6800" dirty="0" smtClean="0"/>
              <a:t>– пересказ сказки по ролям.</a:t>
            </a:r>
          </a:p>
          <a:p>
            <a:r>
              <a:rPr lang="ru-RU" sz="6800" dirty="0" smtClean="0"/>
              <a:t>2. Воспитание добрых чувств </a:t>
            </a:r>
            <a:br>
              <a:rPr lang="ru-RU" sz="6800" dirty="0" smtClean="0"/>
            </a:br>
            <a:r>
              <a:rPr lang="ru-RU" sz="6800" dirty="0" smtClean="0"/>
              <a:t>– русская народная сказка «Лисичка со скалочкой» </a:t>
            </a:r>
            <a:br>
              <a:rPr lang="ru-RU" sz="6800" dirty="0" smtClean="0"/>
            </a:br>
            <a:r>
              <a:rPr lang="ru-RU" sz="6800" dirty="0" smtClean="0"/>
              <a:t>– беседа по теме «Хорошо ли быть таким»; </a:t>
            </a:r>
            <a:br>
              <a:rPr lang="ru-RU" sz="6800" dirty="0" smtClean="0"/>
            </a:br>
            <a:r>
              <a:rPr lang="ru-RU" sz="6800" dirty="0" smtClean="0"/>
              <a:t>– учить детей сравнивать и сопоставлять, давая возможность выбора собственной позиции. </a:t>
            </a:r>
            <a:br>
              <a:rPr lang="ru-RU" sz="6800" dirty="0" smtClean="0"/>
            </a:br>
            <a:r>
              <a:rPr lang="ru-RU" sz="6800" dirty="0" smtClean="0"/>
              <a:t>– дидактическая игра «Хорошо – плохо». </a:t>
            </a:r>
            <a:br>
              <a:rPr lang="ru-RU" sz="6800" dirty="0" smtClean="0"/>
            </a:br>
            <a:r>
              <a:rPr lang="ru-RU" sz="6800" dirty="0" smtClean="0"/>
              <a:t>– игра-драматизация – упражнять детей в синхронном выражении чувств и телодвижений.</a:t>
            </a:r>
          </a:p>
          <a:p>
            <a:endParaRPr lang="ru-RU" sz="4500" dirty="0"/>
          </a:p>
        </p:txBody>
      </p:sp>
      <p:pic>
        <p:nvPicPr>
          <p:cNvPr id="4" name="Рисунок 3" descr="http://go3.imgsmail.ru/imgpreview?key=18f37ef1e4d78a02&amp;mb=imgdb_preview_83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85860"/>
            <a:ext cx="2628900" cy="20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3. Сказка и математика:</a:t>
            </a:r>
            <a:br>
              <a:rPr lang="ru-RU" dirty="0" smtClean="0"/>
            </a:br>
            <a:r>
              <a:rPr lang="ru-RU" dirty="0" smtClean="0"/>
              <a:t>– русская народная сказка «Лиса и кувшин».</a:t>
            </a:r>
            <a:br>
              <a:rPr lang="ru-RU" dirty="0" smtClean="0"/>
            </a:br>
            <a:r>
              <a:rPr lang="ru-RU" dirty="0" smtClean="0"/>
              <a:t>– беседа по тексту в сравнении </a:t>
            </a:r>
            <a:br>
              <a:rPr lang="ru-RU" dirty="0" smtClean="0"/>
            </a:br>
            <a:r>
              <a:rPr lang="ru-RU" dirty="0" smtClean="0"/>
              <a:t>– «Чем похожи, чем отличаются».</a:t>
            </a:r>
            <a:br>
              <a:rPr lang="ru-RU" dirty="0" smtClean="0"/>
            </a:br>
            <a:r>
              <a:rPr lang="ru-RU" dirty="0" smtClean="0"/>
              <a:t>– игры с геометрическими фигурами «Составь фигуру».</a:t>
            </a:r>
            <a:br>
              <a:rPr lang="ru-RU" dirty="0" smtClean="0"/>
            </a:br>
            <a:r>
              <a:rPr lang="ru-RU" dirty="0" smtClean="0"/>
              <a:t>– игра со счетными палочками «Изобрази героев сказки».</a:t>
            </a:r>
          </a:p>
          <a:p>
            <a:r>
              <a:rPr lang="ru-RU" dirty="0" smtClean="0"/>
              <a:t>4. Сказка и экология – русская народная сказка «Солнце и ветер».</a:t>
            </a:r>
            <a:br>
              <a:rPr lang="ru-RU" dirty="0" smtClean="0"/>
            </a:br>
            <a:r>
              <a:rPr lang="ru-RU" dirty="0" smtClean="0"/>
              <a:t>– беседа на тему «Все в природе взаимосвязано и все находится в развитии».</a:t>
            </a:r>
            <a:br>
              <a:rPr lang="ru-RU" dirty="0" smtClean="0"/>
            </a:br>
            <a:r>
              <a:rPr lang="ru-RU" dirty="0" smtClean="0"/>
              <a:t>– игра «А если бы пропал ветер» или «А если бы исчезла вода».</a:t>
            </a:r>
            <a:br>
              <a:rPr lang="ru-RU" dirty="0" smtClean="0"/>
            </a:br>
            <a:r>
              <a:rPr lang="ru-RU" dirty="0" smtClean="0"/>
              <a:t>– игра «Вред – польза».</a:t>
            </a:r>
          </a:p>
          <a:p>
            <a:r>
              <a:rPr lang="ru-RU" dirty="0" smtClean="0"/>
              <a:t>5. Развитие мелкой моторики руки ребенка. Я использую сказку по принципу: «Когда я слушаю – узнаю, когда делаю – запоминаю»; сказка + </a:t>
            </a:r>
            <a:r>
              <a:rPr lang="ru-RU" dirty="0" err="1" smtClean="0"/>
              <a:t>изодеятельность</a:t>
            </a:r>
            <a:r>
              <a:rPr lang="ru-RU" dirty="0" smtClean="0"/>
              <a:t> (рисование, аппликация, лепка, ручной труд).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r>
              <a:rPr lang="ru-RU" dirty="0" smtClean="0"/>
              <a:t>Таким образом, эти нетрадиционные формы работы со сказками научат ребенка оригинально, непривычно, по – своему не только воспринимать содержание, но и творчески преобразовывать, мыслить, делать выводы, доказывать, извлекать нравственный урок.</a:t>
            </a:r>
          </a:p>
          <a:p>
            <a:endParaRPr lang="ru-RU" dirty="0"/>
          </a:p>
        </p:txBody>
      </p:sp>
      <p:pic>
        <p:nvPicPr>
          <p:cNvPr id="4" name="Рисунок 3" descr="http://goo.kz/media/img/blog/4da2874434e1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43182"/>
            <a:ext cx="3781425" cy="4005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ize-madam.ru/uploads/posts/2014-01/1389937908_detiiknig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4"/>
            <a:ext cx="718663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7239000" cy="631288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С </a:t>
            </a:r>
            <a:r>
              <a:rPr lang="ru-RU" sz="7200" dirty="0" smtClean="0">
                <a:solidFill>
                  <a:srgbClr val="FF0000"/>
                </a:solidFill>
              </a:rPr>
              <a:t>целью ознакомления детей с художественной литературой как искусством и средством развития интеллекта, речи, позитивного отношения к миру, любви и интереса к книге используются следующие формы </a:t>
            </a:r>
            <a:r>
              <a:rPr lang="ru-RU" sz="7200" dirty="0" smtClean="0">
                <a:solidFill>
                  <a:srgbClr val="FF0000"/>
                </a:solidFill>
              </a:rPr>
              <a:t>работы с привлечением помощи родителей:</a:t>
            </a:r>
            <a:endParaRPr lang="ru-RU" sz="7200" dirty="0" smtClean="0">
              <a:solidFill>
                <a:srgbClr val="FF0000"/>
              </a:solidFill>
            </a:endParaRPr>
          </a:p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- оформление уголков чтения в группах детского сада.</a:t>
            </a:r>
          </a:p>
          <a:p>
            <a:pPr>
              <a:buNone/>
            </a:pPr>
            <a:r>
              <a:rPr lang="ru-RU" sz="6000" dirty="0" smtClean="0"/>
              <a:t>В них должна быть представлена литература, соответствующая возрасту детей, обязательно должен учитываться региональный компонент.</a:t>
            </a:r>
          </a:p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– </a:t>
            </a:r>
            <a:r>
              <a:rPr lang="ru-RU" sz="6000" b="1" dirty="0" smtClean="0">
                <a:solidFill>
                  <a:srgbClr val="0070C0"/>
                </a:solidFill>
              </a:rPr>
              <a:t>оформление тематических выставок, посвященных творчеству писателей. </a:t>
            </a:r>
            <a:endParaRPr lang="ru-RU" sz="6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6000" dirty="0" smtClean="0"/>
              <a:t>Для </a:t>
            </a:r>
            <a:r>
              <a:rPr lang="ru-RU" sz="6000" dirty="0" smtClean="0"/>
              <a:t>их лучшей организации должен быть составлен календарь памятных дат, позволяющий педагогам ориентироваться в датах рождения писателей, к которым и приурочиваются выставки. Например, могут быть оформлены экспозиции, посвященные К. И. Чуковскому, А. С. Пушкину, А. Л. </a:t>
            </a:r>
            <a:r>
              <a:rPr lang="ru-RU" sz="6000" dirty="0" err="1" smtClean="0"/>
              <a:t>Барто</a:t>
            </a:r>
            <a:r>
              <a:rPr lang="ru-RU" sz="6000" dirty="0" smtClean="0"/>
              <a:t>.</a:t>
            </a:r>
            <a:endParaRPr lang="ru-RU" sz="6000" dirty="0" smtClean="0"/>
          </a:p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- занятия по ознакомлению с биографиями писателей</a:t>
            </a:r>
            <a:r>
              <a:rPr lang="ru-RU" sz="60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sz="6000" b="1" dirty="0" smtClean="0"/>
              <a:t> </a:t>
            </a:r>
            <a:r>
              <a:rPr lang="ru-RU" sz="6000" dirty="0" smtClean="0"/>
              <a:t>Детям интересны не только сами стихи А. </a:t>
            </a:r>
            <a:r>
              <a:rPr lang="ru-RU" sz="6000" dirty="0" err="1" smtClean="0"/>
              <a:t>Барто</a:t>
            </a:r>
            <a:r>
              <a:rPr lang="ru-RU" sz="6000" dirty="0" smtClean="0"/>
              <a:t>, но и то, какой она была в детстве, чем интересовалась.</a:t>
            </a:r>
          </a:p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- создание «</a:t>
            </a:r>
            <a:r>
              <a:rPr lang="ru-RU" sz="6000" b="1" dirty="0" smtClean="0">
                <a:solidFill>
                  <a:srgbClr val="0070C0"/>
                </a:solidFill>
              </a:rPr>
              <a:t>Книжной </a:t>
            </a:r>
            <a:r>
              <a:rPr lang="ru-RU" sz="6000" b="1" dirty="0" smtClean="0">
                <a:solidFill>
                  <a:srgbClr val="0070C0"/>
                </a:solidFill>
              </a:rPr>
              <a:t>больницы» в группах</a:t>
            </a:r>
            <a:r>
              <a:rPr lang="ru-RU" sz="6000" b="1" dirty="0" smtClean="0"/>
              <a:t>,</a:t>
            </a:r>
          </a:p>
          <a:p>
            <a:pPr>
              <a:buNone/>
            </a:pPr>
            <a:r>
              <a:rPr lang="ru-RU" sz="6000" dirty="0" smtClean="0"/>
              <a:t> </a:t>
            </a:r>
            <a:r>
              <a:rPr lang="ru-RU" sz="6000" dirty="0" smtClean="0"/>
              <a:t>поможет привить детям бережное отношение к книге. Можно провести занятие «из прошлого книги». Благодаря этому, дети узнают, что для издания одной книги необходим труд многих людей.</a:t>
            </a:r>
          </a:p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- выставки детских рисунков и поделок</a:t>
            </a:r>
            <a:r>
              <a:rPr lang="ru-RU" sz="6000" dirty="0" smtClean="0">
                <a:solidFill>
                  <a:srgbClr val="0070C0"/>
                </a:solidFill>
              </a:rPr>
              <a:t>, </a:t>
            </a:r>
            <a:endParaRPr lang="ru-RU" sz="6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6000" dirty="0" smtClean="0"/>
              <a:t>сделанных </a:t>
            </a:r>
            <a:r>
              <a:rPr lang="ru-RU" sz="6000" dirty="0" smtClean="0"/>
              <a:t>по мотивам прочитанных произведений, такие как «Наши любимые книги», «По страницам сказок», и др. В их оформлении могут принять участие дети всех возрастов и их родители. Можно создать стенгазету на определенную тему, где дети разместят свои рисунки и поделки</a:t>
            </a:r>
            <a:r>
              <a:rPr lang="ru-RU" sz="6000" dirty="0" smtClean="0"/>
              <a:t>.</a:t>
            </a:r>
          </a:p>
          <a:p>
            <a:pPr algn="r">
              <a:buNone/>
            </a:pPr>
            <a:endParaRPr lang="ru-RU" sz="6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smtClean="0"/>
              <a:t>создание книг-самоделок, по произведениям детских писателей, или по сказкам, которые дети придумывают сами. Презентацию этих книг можно провести на родительских собраниях.</a:t>
            </a:r>
          </a:p>
          <a:p>
            <a:r>
              <a:rPr lang="ru-RU" dirty="0" smtClean="0"/>
              <a:t>- празднование именин произведения.</a:t>
            </a:r>
          </a:p>
          <a:p>
            <a:r>
              <a:rPr lang="ru-RU" dirty="0" smtClean="0"/>
              <a:t>Для этого нужно создать специальный календарь «</a:t>
            </a:r>
            <a:r>
              <a:rPr lang="ru-RU" dirty="0" err="1" smtClean="0"/>
              <a:t>Книжкины</a:t>
            </a:r>
            <a:r>
              <a:rPr lang="ru-RU" dirty="0" smtClean="0"/>
              <a:t> именины». В нем будут представлены книги, которые отмечают свой юбилей. Например, в 2012 году «Сказке о глупом мышонке» С. Я. Маршака исполнится -90 лет и т. п.</a:t>
            </a:r>
          </a:p>
          <a:p>
            <a:r>
              <a:rPr lang="ru-RU" dirty="0" smtClean="0"/>
              <a:t>- оформление макетов по мотивам любимых сказок. Над такими макетами могут работать сами дошкольники, их родители и педагоги.</a:t>
            </a:r>
          </a:p>
          <a:p>
            <a:endParaRPr lang="ru-RU" dirty="0"/>
          </a:p>
        </p:txBody>
      </p:sp>
      <p:pic>
        <p:nvPicPr>
          <p:cNvPr id="6" name="Рисунок 5" descr="http://xn--e1ajmjdg.xn--p1ai/archives/4-08/images4-08/book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3429024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movingvan.ru/wp-content/uploads/2013/10/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290"/>
            <a:ext cx="39243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создание семейных библиотек позволит привлечь к работе родителей воспитанников. Они могут принести в детский сад свои книги, альбомы из домашних библиотек. Дети с удовольствием узнают, что их мамы, папы, бабушки и дедушки тоже очень любили и любят читать книги</a:t>
            </a:r>
          </a:p>
          <a:p>
            <a:r>
              <a:rPr lang="ru-RU" dirty="0" smtClean="0"/>
              <a:t>- посещение занятий в районной библиотеке.</a:t>
            </a:r>
          </a:p>
          <a:p>
            <a:r>
              <a:rPr lang="ru-RU" dirty="0" smtClean="0"/>
              <a:t>- практикуется форма работы, при которой родители рассказывают детям о своих любимых книгах. Кроме этого, на родительских собраниях, конференциях, родители могут рассказать о том, как они приучают своих детей к чтению, с какого возраста, что интересно их детям и им самим.</a:t>
            </a:r>
          </a:p>
          <a:p>
            <a:r>
              <a:rPr lang="ru-RU" dirty="0" smtClean="0"/>
              <a:t>Таким образом, осуществляется обмен родительским опытом по привлечению детей к чтению.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</TotalTime>
  <Words>706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Формы работы с родителями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2015-03-16T12:19:25Z</dcterms:created>
  <dcterms:modified xsi:type="dcterms:W3CDTF">2015-03-17T12:00:20Z</dcterms:modified>
</cp:coreProperties>
</file>