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6" r:id="rId2"/>
    <p:sldId id="258" r:id="rId3"/>
    <p:sldId id="257" r:id="rId4"/>
    <p:sldId id="287" r:id="rId5"/>
    <p:sldId id="259" r:id="rId6"/>
    <p:sldId id="294" r:id="rId7"/>
    <p:sldId id="292" r:id="rId8"/>
    <p:sldId id="293" r:id="rId9"/>
    <p:sldId id="272" r:id="rId10"/>
    <p:sldId id="271" r:id="rId11"/>
    <p:sldId id="268" r:id="rId12"/>
    <p:sldId id="273" r:id="rId13"/>
    <p:sldId id="275" r:id="rId14"/>
    <p:sldId id="295" r:id="rId15"/>
    <p:sldId id="276" r:id="rId16"/>
    <p:sldId id="277" r:id="rId17"/>
    <p:sldId id="278" r:id="rId18"/>
    <p:sldId id="270" r:id="rId19"/>
    <p:sldId id="28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хозяин" initials="х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E02"/>
    <a:srgbClr val="AF9E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217" autoAdjust="0"/>
    <p:restoredTop sz="94767" autoAdjust="0"/>
  </p:normalViewPr>
  <p:slideViewPr>
    <p:cSldViewPr>
      <p:cViewPr>
        <p:scale>
          <a:sx n="80" d="100"/>
          <a:sy n="80" d="100"/>
        </p:scale>
        <p:origin x="-480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12A97-73D9-491C-8609-FC09C93A95E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2FBDF-8054-4CEC-85D7-03B400BFB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2FBDF-8054-4CEC-85D7-03B400BFB9C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2FBDF-8054-4CEC-85D7-03B400BFB9C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2FBDF-8054-4CEC-85D7-03B400BFB9C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2FBDF-8054-4CEC-85D7-03B400BFB9C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70605-7BD7-47FA-BDA3-7715B08E0DF8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FC2D0-9531-4390-9D45-C286F05CE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6C5E-0C2C-49C5-B3D4-D0C97823BD66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8C741-3553-483F-B302-55C86D1DD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DDD54-F7A0-4938-854E-3872EA3508AC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A0B2E-F1FE-464F-B796-544CFE108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F568-61B0-4573-8108-9439F8884150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66830-FCD8-43E2-AC73-F447037BC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741C8-57C3-4C67-B77F-DB3A96E37A6D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8D34-6C7B-4F68-AB58-D90D4FECB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F46FC-690D-4105-9438-B76D1C7F221B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A68BB-393B-4F2D-9304-20B6FCB4B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01F15-3A18-4260-9FA2-3D5C864762FE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601D-CBD5-47EE-927E-BDE717B17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1F879-01D1-4BC1-B28C-99836C55F781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E8E1-9D58-4E9C-AF71-89506CE6E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C09C0-7F52-411C-B85B-ADD722558E36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49826-0980-4670-B57E-0AEA8ABEF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DEC82-F532-4DB1-9AB2-5BEC8B8AA31D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E63E-A16D-4966-91D4-29FB191A3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F6B45-1971-409C-90FA-1A4E8C0E650B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6F142-501A-4860-A5B4-D204C9868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130897-CC1C-4F4F-A2E5-9B25A1348BF2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63CC99-770B-4227-B3F8-1A8D58291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80000"/>
                <a:satMod val="400000"/>
                <a:alpha val="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428868"/>
            <a:ext cx="7099196" cy="257176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Коммуникативные  </a:t>
            </a:r>
            <a:br>
              <a:rPr lang="ru-RU" sz="5400" dirty="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 танцы и игры</a:t>
            </a:r>
            <a:br>
              <a:rPr lang="ru-RU" sz="5400" dirty="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в социально –личностном  развитии  дошкольников</a:t>
            </a:r>
            <a:endParaRPr lang="ru-RU" sz="5400" dirty="0">
              <a:solidFill>
                <a:srgbClr val="FFFF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785794"/>
            <a:ext cx="7882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Angsana New" pitchFamily="18" charset="-34"/>
              </a:rPr>
              <a:t>Муниципальное бюджетное дошкольное  образовательное учреждение</a:t>
            </a:r>
          </a:p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Angsana New" pitchFamily="18" charset="-34"/>
              </a:rPr>
              <a:t>       Детский сад № 13 «Цветик - семицветик» г. Великие Луки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5786454"/>
            <a:ext cx="5786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Составила:  Якименко Мария Евгеньевна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МБДОУ  детский сад № 13 «Цветик - семицветик»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 Великие Луки, ул. Гастелло, д. 10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9001156" cy="1571636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749300" dir="8400000" sx="131000" sy="13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Они построены  на  жестах и движениях, выражающих   </a:t>
            </a:r>
            <a:b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749300" dir="8400000" sx="131000" sy="13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749300" dir="8400000" sx="131000" sy="13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дружелюбие, открытое отношение людей друг к другу</a:t>
            </a: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0" y="6286520"/>
            <a:ext cx="4040188" cy="357188"/>
          </a:xfrm>
        </p:spPr>
        <p:txBody>
          <a:bodyPr/>
          <a:lstStyle/>
          <a:p>
            <a:pPr algn="ctr" eaLnBrk="1" hangingPunct="1"/>
            <a:r>
              <a:rPr lang="ru-RU" sz="2000" b="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Segoe Script" pitchFamily="34" charset="0"/>
              </a:rPr>
              <a:t>        «Здравствуйте!»</a:t>
            </a:r>
          </a:p>
        </p:txBody>
      </p:sp>
      <p:sp>
        <p:nvSpPr>
          <p:cNvPr id="24579" name="Текст 3"/>
          <p:cNvSpPr>
            <a:spLocks noGrp="1"/>
          </p:cNvSpPr>
          <p:nvPr>
            <p:ph type="body" sz="half" idx="3"/>
          </p:nvPr>
        </p:nvSpPr>
        <p:spPr>
          <a:xfrm>
            <a:off x="4214810" y="6143644"/>
            <a:ext cx="4041775" cy="571500"/>
          </a:xfrm>
        </p:spPr>
        <p:txBody>
          <a:bodyPr/>
          <a:lstStyle/>
          <a:p>
            <a:pPr algn="ctr" eaLnBrk="1" hangingPunct="1"/>
            <a:r>
              <a:rPr lang="ru-RU" sz="2000" b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Segoe Script" pitchFamily="34" charset="0"/>
              </a:rPr>
              <a:t>            «До свидания!»</a:t>
            </a:r>
          </a:p>
        </p:txBody>
      </p:sp>
      <p:pic>
        <p:nvPicPr>
          <p:cNvPr id="24580" name="Picture 2" descr="C:\Users\хозяин\Documents\Фото к презентации  Игровые технологии\IMG_035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40699" t="41724" r="29901" b="5349"/>
          <a:stretch>
            <a:fillRect/>
          </a:stretch>
        </p:blipFill>
        <p:spPr>
          <a:xfrm>
            <a:off x="714348" y="2000240"/>
            <a:ext cx="3062013" cy="4278759"/>
          </a:xfrm>
        </p:spPr>
      </p:pic>
      <p:pic>
        <p:nvPicPr>
          <p:cNvPr id="24581" name="Picture 2" descr="C:\Users\хозяин\Documents\Фото к презентации  Игровые технологии\IMG_035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36122" t="37512" r="32762" b="6431"/>
          <a:stretch>
            <a:fillRect/>
          </a:stretch>
        </p:blipFill>
        <p:spPr>
          <a:xfrm>
            <a:off x="4929190" y="1928802"/>
            <a:ext cx="3083303" cy="4353208"/>
          </a:xfrm>
        </p:spPr>
      </p:pic>
      <p:sp>
        <p:nvSpPr>
          <p:cNvPr id="24582" name="Прямоугольник 8"/>
          <p:cNvSpPr>
            <a:spLocks noChangeArrowheads="1"/>
          </p:cNvSpPr>
          <p:nvPr/>
        </p:nvSpPr>
        <p:spPr bwMode="auto">
          <a:xfrm>
            <a:off x="214282" y="642918"/>
            <a:ext cx="84296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Constantia" pitchFamily="18" charset="0"/>
              </a:rPr>
              <a:t>    </a:t>
            </a:r>
            <a:r>
              <a:rPr lang="ru-RU" sz="2800" b="1" i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 коммуникативных  танцев -  игр</a:t>
            </a:r>
            <a:endParaRPr lang="ru-RU" sz="280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50800" dist="50800" dir="5400000" algn="ctr" rotWithShape="0">
                  <a:schemeClr val="tx2">
                    <a:lumMod val="20000"/>
                    <a:lumOff val="8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5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5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5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200" dirty="0" smtClean="0">
                <a:ln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Times New Roman" pitchFamily="18" charset="0"/>
                <a:cs typeface="Sakkal Majalla" pitchFamily="2" charset="-78"/>
              </a:rPr>
              <a:t>  </a:t>
            </a:r>
            <a:r>
              <a:rPr lang="ru-RU" sz="4400" dirty="0" smtClean="0">
                <a:ln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Times New Roman" pitchFamily="18" charset="0"/>
                <a:cs typeface="Sakkal Majalla" pitchFamily="2" charset="-78"/>
              </a:rPr>
              <a:t>они</a:t>
            </a:r>
            <a:r>
              <a:rPr lang="ru-RU" sz="4400" b="1" dirty="0" smtClean="0">
                <a:ln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Times New Roman" pitchFamily="18" charset="0"/>
                <a:cs typeface="Sakkal Majalla" pitchFamily="2" charset="-78"/>
              </a:rPr>
              <a:t>  </a:t>
            </a:r>
            <a:r>
              <a:rPr lang="ru-RU" sz="4400" dirty="0" smtClean="0">
                <a:ln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Times New Roman" pitchFamily="18" charset="0"/>
                <a:cs typeface="Sakkal Majalla" pitchFamily="2" charset="-78"/>
              </a:rPr>
              <a:t>производят  положительные, радостные эмоции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27113"/>
            <a:ext cx="93583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2">
                      <a:lumMod val="20000"/>
                      <a:lumOff val="80000"/>
                    </a:schemeClr>
                  </a:outerShdw>
                </a:effectLst>
                <a:latin typeface="Segoe Script" pitchFamily="34" charset="0"/>
                <a:cs typeface="Sakkal Majalla" pitchFamily="2" charset="-78"/>
              </a:rPr>
              <a:t>«Дружно за руки возьмёмся и друг  другу  улыбнёмся»</a:t>
            </a:r>
            <a:endParaRPr lang="ru-RU" sz="22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50800" dir="5400000" algn="ctr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Segoe Script" pitchFamily="34" charset="0"/>
              <a:cs typeface="Sakkal Majalla" pitchFamily="2" charset="-78"/>
            </a:endParaRPr>
          </a:p>
        </p:txBody>
      </p:sp>
      <p:pic>
        <p:nvPicPr>
          <p:cNvPr id="12290" name="Picture 2" descr="G:\МУЗ ОБЩЕНИЕ ФОТО\IMG_87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6404"/>
          <a:stretch>
            <a:fillRect/>
          </a:stretch>
        </p:blipFill>
        <p:spPr bwMode="auto">
          <a:xfrm>
            <a:off x="1428728" y="1285860"/>
            <a:ext cx="6429420" cy="51281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00132"/>
          </a:xfrm>
        </p:spPr>
        <p:txBody>
          <a:bodyPr/>
          <a:lstStyle/>
          <a:p>
            <a:pPr eaLnBrk="1" hangingPunct="1"/>
            <a:r>
              <a:rPr lang="ru-RU" sz="2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50800" dir="5400000" algn="ctr" rotWithShape="0">
                    <a:schemeClr val="accent1">
                      <a:lumMod val="20000"/>
                      <a:lumOff val="80000"/>
                    </a:schemeClr>
                  </a:outerShdw>
                </a:effectLst>
              </a:rPr>
              <a:t>              </a:t>
            </a:r>
            <a:r>
              <a:rPr lang="ru-RU" sz="3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50800" dir="5400000" algn="ctr" rotWithShape="0">
                    <a:schemeClr val="accent1">
                      <a:lumMod val="20000"/>
                      <a:lumOff val="80000"/>
                    </a:schemeClr>
                  </a:outerShdw>
                </a:effectLst>
                <a:cs typeface="Times New Roman" pitchFamily="18" charset="0"/>
              </a:rPr>
              <a:t>Это танцы  с несложными</a:t>
            </a:r>
            <a:r>
              <a:rPr lang="ru-RU" sz="3200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50800" dir="5400000" algn="ctr" rotWithShape="0">
                    <a:schemeClr val="accent1">
                      <a:lumMod val="20000"/>
                      <a:lumOff val="80000"/>
                    </a:schemeClr>
                  </a:outerShdw>
                </a:effectLst>
                <a:cs typeface="Times New Roman" pitchFamily="18" charset="0"/>
              </a:rPr>
              <a:t> </a:t>
            </a:r>
            <a:r>
              <a:rPr lang="ru-RU" sz="3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50800" dir="5400000" algn="ctr" rotWithShape="0">
                    <a:schemeClr val="accent1">
                      <a:lumMod val="20000"/>
                      <a:lumOff val="80000"/>
                    </a:schemeClr>
                  </a:outerShdw>
                </a:effectLst>
                <a:cs typeface="Times New Roman" pitchFamily="18" charset="0"/>
              </a:rPr>
              <a:t> движениями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8860" y="6286520"/>
            <a:ext cx="4500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Segoe Script" pitchFamily="34" charset="0"/>
              </a:rPr>
              <a:t>«Ручку правую вперед!»</a:t>
            </a:r>
            <a:endParaRPr lang="ru-RU" sz="2200" dirty="0"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Segoe Script" pitchFamily="34" charset="0"/>
            </a:endParaRPr>
          </a:p>
        </p:txBody>
      </p:sp>
      <p:pic>
        <p:nvPicPr>
          <p:cNvPr id="9218" name="Picture 2" descr="G:\МУЗ ОБЩЕНИЕ ФОТО\день защиты детей 005.jpg"/>
          <p:cNvPicPr>
            <a:picLocks noChangeAspect="1" noChangeArrowheads="1"/>
          </p:cNvPicPr>
          <p:nvPr/>
        </p:nvPicPr>
        <p:blipFill>
          <a:blip r:embed="rId2" cstate="print"/>
          <a:srcRect t="26430"/>
          <a:stretch>
            <a:fillRect/>
          </a:stretch>
        </p:blipFill>
        <p:spPr bwMode="auto">
          <a:xfrm>
            <a:off x="285720" y="1357298"/>
            <a:ext cx="8577405" cy="48756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214282" y="714356"/>
            <a:ext cx="8401080" cy="785818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2">
                      <a:lumMod val="20000"/>
                      <a:lumOff val="8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доступны для исполнения  даже  маленькими  детьми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414" y="5214950"/>
            <a:ext cx="184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2" name="Picture 2" descr="G:\фото коммуникация 2\IMG_04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17646" y="9358354"/>
            <a:ext cx="20138050" cy="5400498"/>
          </a:xfrm>
          <a:prstGeom prst="rect">
            <a:avLst/>
          </a:prstGeom>
          <a:noFill/>
        </p:spPr>
      </p:pic>
      <p:pic>
        <p:nvPicPr>
          <p:cNvPr id="3" name="Picture 2" descr="G:\Фото к презентации  Игровые технологии\IMG_04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9887" t="36979" r="17078"/>
          <a:stretch>
            <a:fillRect/>
          </a:stretch>
        </p:blipFill>
        <p:spPr bwMode="auto">
          <a:xfrm>
            <a:off x="714348" y="1571612"/>
            <a:ext cx="7190456" cy="49858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298" y="6396335"/>
            <a:ext cx="309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effectLst>
                  <a:outerShdw blurRad="50800" dist="50800" dir="5400000" algn="ctr" rotWithShape="0">
                    <a:schemeClr val="accent6">
                      <a:lumMod val="20000"/>
                      <a:lumOff val="80000"/>
                    </a:schemeClr>
                  </a:outerShdw>
                </a:effectLst>
                <a:latin typeface="Segoe Script" pitchFamily="34" charset="0"/>
              </a:rPr>
              <a:t>«Помирились!»</a:t>
            </a:r>
            <a:endParaRPr lang="ru-RU" sz="2400" dirty="0">
              <a:ln>
                <a:solidFill>
                  <a:srgbClr val="FFFF00"/>
                </a:solidFill>
              </a:ln>
              <a:effectLst>
                <a:outerShdw blurRad="50800" dist="50800" dir="5400000" algn="ctr" rotWithShape="0">
                  <a:schemeClr val="accent6">
                    <a:lumMod val="20000"/>
                    <a:lumOff val="80000"/>
                  </a:scheme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8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8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980"/>
                            </p:stCondLst>
                            <p:childTnLst>
                              <p:par>
                                <p:cTn id="52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5" grpId="0"/>
      <p:bldP spid="5" grpId="1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143512"/>
            <a:ext cx="8258204" cy="1109650"/>
          </a:xfrm>
        </p:spPr>
        <p:txBody>
          <a:bodyPr/>
          <a:lstStyle/>
          <a:p>
            <a:pPr algn="ctr"/>
            <a:r>
              <a:rPr lang="ru-RU" sz="3600" dirty="0" smtClean="0">
                <a:ln>
                  <a:solidFill>
                    <a:schemeClr val="accent1"/>
                  </a:solidFill>
                </a:ln>
              </a:rPr>
              <a:t>Происхождение  коммуникативных  танцев-игр  связано  с фольклором  разных  </a:t>
            </a:r>
            <a:r>
              <a:rPr lang="ru-RU" sz="3600" dirty="0" smtClean="0">
                <a:ln>
                  <a:solidFill>
                    <a:schemeClr val="accent1"/>
                  </a:solidFill>
                </a:ln>
              </a:rPr>
              <a:t>народов </a:t>
            </a:r>
            <a:endParaRPr lang="ru-RU" sz="3600" dirty="0">
              <a:ln>
                <a:solidFill>
                  <a:schemeClr val="accent1"/>
                </a:solidFill>
              </a:ln>
            </a:endParaRPr>
          </a:p>
        </p:txBody>
      </p:sp>
      <p:pic>
        <p:nvPicPr>
          <p:cNvPr id="4" name="Picture 2" descr="G:\МУЗ ОБЩЕНИЕ ФОТО\Валенки Черноусова 074.jpg"/>
          <p:cNvPicPr>
            <a:picLocks noChangeAspect="1" noChangeArrowheads="1"/>
          </p:cNvPicPr>
          <p:nvPr/>
        </p:nvPicPr>
        <p:blipFill>
          <a:blip r:embed="rId3" cstate="print"/>
          <a:srcRect t="40652" r="42934" b="14104"/>
          <a:stretch>
            <a:fillRect/>
          </a:stretch>
        </p:blipFill>
        <p:spPr bwMode="auto">
          <a:xfrm>
            <a:off x="785787" y="689258"/>
            <a:ext cx="7643866" cy="4544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630385"/>
          </a:xfrm>
        </p:spPr>
        <p:txBody>
          <a:bodyPr/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         </a:t>
            </a:r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Использование  коммуникативных танцев-игр</a:t>
            </a:r>
            <a:b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 праздниках, развлечениях,  </a:t>
            </a:r>
            <a:br>
              <a:rPr lang="ru-RU" sz="28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 непосредственной образовательной   деятельности</a:t>
            </a:r>
            <a:r>
              <a:rPr lang="ru-RU" sz="28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800" b="1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6427113"/>
            <a:ext cx="2928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n>
                  <a:solidFill>
                    <a:srgbClr val="00B050"/>
                  </a:solidFill>
                </a:ln>
                <a:effectLst>
                  <a:outerShdw blurRad="50800" dist="50800" dir="5400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latin typeface="Segoe Script" pitchFamily="34" charset="0"/>
              </a:rPr>
              <a:t>Танец  «</a:t>
            </a:r>
            <a:r>
              <a:rPr lang="ru-RU" sz="2200" dirty="0" err="1" smtClean="0">
                <a:ln>
                  <a:solidFill>
                    <a:srgbClr val="00B050"/>
                  </a:solidFill>
                </a:ln>
                <a:effectLst>
                  <a:outerShdw blurRad="50800" dist="50800" dir="5400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latin typeface="Segoe Script" pitchFamily="34" charset="0"/>
              </a:rPr>
              <a:t>Лавота</a:t>
            </a:r>
            <a:r>
              <a:rPr lang="ru-RU" sz="2200" dirty="0" smtClean="0">
                <a:ln>
                  <a:solidFill>
                    <a:srgbClr val="00B050"/>
                  </a:solidFill>
                </a:ln>
                <a:effectLst>
                  <a:outerShdw blurRad="50800" dist="50800" dir="5400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latin typeface="Segoe Script" pitchFamily="34" charset="0"/>
              </a:rPr>
              <a:t>»</a:t>
            </a:r>
            <a:endParaRPr lang="ru-RU" sz="2200" dirty="0">
              <a:ln>
                <a:solidFill>
                  <a:srgbClr val="00B050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  <a:latin typeface="Segoe Script" pitchFamily="34" charset="0"/>
            </a:endParaRPr>
          </a:p>
        </p:txBody>
      </p:sp>
      <p:pic>
        <p:nvPicPr>
          <p:cNvPr id="4098" name="Picture 2" descr="G:\МУЗ ОБЩЕНИЕ ФОТО\театр+олимпионики 163.jpg"/>
          <p:cNvPicPr>
            <a:picLocks noChangeAspect="1" noChangeArrowheads="1"/>
          </p:cNvPicPr>
          <p:nvPr/>
        </p:nvPicPr>
        <p:blipFill>
          <a:blip r:embed="rId2" cstate="print"/>
          <a:srcRect l="31136" t="22654" r="28305" b="52104"/>
          <a:stretch>
            <a:fillRect/>
          </a:stretch>
        </p:blipFill>
        <p:spPr bwMode="auto">
          <a:xfrm>
            <a:off x="214282" y="2500306"/>
            <a:ext cx="8367649" cy="3905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/>
          </p:cNvSpPr>
          <p:nvPr>
            <p:ph type="title"/>
          </p:nvPr>
        </p:nvSpPr>
        <p:spPr>
          <a:xfrm>
            <a:off x="5429256" y="785794"/>
            <a:ext cx="3257544" cy="4808006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36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их с успехом можно  использовать  для  совместных  игр-танцев  </a:t>
            </a:r>
            <a:r>
              <a:rPr lang="ru-RU" sz="36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 родителями</a:t>
            </a:r>
            <a:r>
              <a:rPr lang="ru-RU" sz="36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sz="3600" dirty="0" smtClean="0">
              <a:ln>
                <a:solidFill>
                  <a:srgbClr val="0070C0"/>
                </a:solidFill>
              </a:ln>
              <a:effectLst>
                <a:outerShdw blurRad="50800" dist="50800" dir="5400000" algn="ctr" rotWithShape="0">
                  <a:schemeClr val="tx2">
                    <a:lumMod val="20000"/>
                    <a:lumOff val="8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G:\МУЗ ОБЩЕНИЕ ФОТО\выпускной 019.jpg"/>
          <p:cNvPicPr>
            <a:picLocks noChangeAspect="1" noChangeArrowheads="1"/>
          </p:cNvPicPr>
          <p:nvPr/>
        </p:nvPicPr>
        <p:blipFill>
          <a:blip r:embed="rId2" cstate="print"/>
          <a:srcRect r="53112"/>
          <a:stretch>
            <a:fillRect/>
          </a:stretch>
        </p:blipFill>
        <p:spPr bwMode="auto">
          <a:xfrm>
            <a:off x="785786" y="500042"/>
            <a:ext cx="3571900" cy="61453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779463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ru-RU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accent6">
                      <a:lumMod val="20000"/>
                      <a:lumOff val="80000"/>
                    </a:schemeClr>
                  </a:outerShdw>
                </a:effectLst>
                <a:latin typeface="Segoe UI Semibold" pitchFamily="34" charset="0"/>
                <a:cs typeface="Times New Roman" pitchFamily="18" charset="0"/>
              </a:rPr>
              <a:t>на  праздниках, где  собраны  дети  разных  возрастов</a:t>
            </a:r>
          </a:p>
        </p:txBody>
      </p:sp>
      <p:pic>
        <p:nvPicPr>
          <p:cNvPr id="8194" name="Picture 2" descr="G:\МУЗ ОБЩЕНИЕ ФОТО\IMG_8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7572026" cy="50486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586790" cy="1871663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  </a:t>
            </a:r>
            <a:r>
              <a:rPr lang="ru-RU" sz="32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 получают</a:t>
            </a:r>
            <a:br>
              <a:rPr lang="ru-RU" sz="32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радость</a:t>
            </a:r>
            <a:r>
              <a:rPr lang="ru-RU" sz="32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от самого  процесса  движения  под  музыку, от того, что у них  всё получается, от возможности выразить себя</a:t>
            </a:r>
          </a:p>
        </p:txBody>
      </p:sp>
      <p:pic>
        <p:nvPicPr>
          <p:cNvPr id="3074" name="Picture 2" descr="G:\МУЗ ОБЩЕНИЕ ФОТО\театр+олимпионики 1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389" t="35876" r="33626" b="1708"/>
          <a:stretch>
            <a:fillRect/>
          </a:stretch>
        </p:blipFill>
        <p:spPr bwMode="auto">
          <a:xfrm>
            <a:off x="1357290" y="2485495"/>
            <a:ext cx="6066754" cy="43725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642918"/>
            <a:ext cx="6143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endParaRPr lang="ru-RU" sz="2400" b="1" dirty="0" smtClean="0">
              <a:ln>
                <a:solidFill>
                  <a:srgbClr val="7030A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 rot="10800000" flipV="1">
            <a:off x="214279" y="5640923"/>
            <a:ext cx="86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Проведенная  работа  убеждает в эффективности  использования коммуникативных танцев-игр для  развития  творческой активности  детей  дошкольного  возраста.</a:t>
            </a:r>
          </a:p>
        </p:txBody>
      </p:sp>
      <p:pic>
        <p:nvPicPr>
          <p:cNvPr id="13314" name="Picture 2" descr="G:\МУЗ ОБЩЕНИЕ ФОТО\фото сад 709.jpg"/>
          <p:cNvPicPr>
            <a:picLocks noChangeAspect="1" noChangeArrowheads="1"/>
          </p:cNvPicPr>
          <p:nvPr/>
        </p:nvPicPr>
        <p:blipFill>
          <a:blip r:embed="rId3" cstate="print"/>
          <a:srcRect t="29591"/>
          <a:stretch>
            <a:fillRect/>
          </a:stretch>
        </p:blipFill>
        <p:spPr bwMode="auto">
          <a:xfrm>
            <a:off x="285720" y="785794"/>
            <a:ext cx="8387486" cy="47149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5214942" y="714356"/>
            <a:ext cx="3471858" cy="485778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ln>
                  <a:solidFill>
                    <a:schemeClr val="accent1"/>
                  </a:solidFill>
                </a:ln>
                <a:effectLst>
                  <a:outerShdw blurRad="622300" dist="38100" dir="11460000" sx="99000" sy="99000" algn="tl" rotWithShape="0">
                    <a:prstClr val="black">
                      <a:alpha val="5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Дошкольный возраст – уникальный период для  приобретения  свойств личности.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dirty="0" smtClean="0">
                <a:ln>
                  <a:solidFill>
                    <a:schemeClr val="accent1"/>
                  </a:solidFill>
                </a:ln>
                <a:effectLst>
                  <a:outerShdw blurRad="622300" dist="38100" dir="11460000" sx="99000" sy="99000" algn="tl" rotWithShape="0">
                    <a:prstClr val="black">
                      <a:alpha val="5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 это  время закладывается  её  модель,  происходит  освоение  форм  позитивного общения с людьми. </a:t>
            </a:r>
          </a:p>
          <a:p>
            <a:pPr algn="ctr"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</p:txBody>
      </p:sp>
      <p:pic>
        <p:nvPicPr>
          <p:cNvPr id="1026" name="Picture 2" descr="G:\МУЗ ОБЩЕНИЕ ФОТО\IMG_9674.jpg"/>
          <p:cNvPicPr>
            <a:picLocks noChangeAspect="1" noChangeArrowheads="1"/>
          </p:cNvPicPr>
          <p:nvPr/>
        </p:nvPicPr>
        <p:blipFill>
          <a:blip r:embed="rId3" cstate="print"/>
          <a:srcRect t="23478"/>
          <a:stretch>
            <a:fillRect/>
          </a:stretch>
        </p:blipFill>
        <p:spPr bwMode="auto">
          <a:xfrm>
            <a:off x="214282" y="928670"/>
            <a:ext cx="5227877" cy="5572140"/>
          </a:xfrm>
          <a:prstGeom prst="rect">
            <a:avLst/>
          </a:prstGeom>
          <a:noFill/>
          <a:effectLst>
            <a:innerShdw blurRad="317500" dir="9240000">
              <a:prstClr val="black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79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C:\Users\хозяин\Documents\Фото к презентации  Игровые технологии\неувере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2700" y="2357438"/>
            <a:ext cx="6578600" cy="3967162"/>
          </a:xfrm>
        </p:spPr>
      </p:pic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785813" y="223868"/>
            <a:ext cx="778668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txBody>
          <a:bodyPr anchor="ctr">
            <a:spAutoFit/>
          </a:bodyPr>
          <a:lstStyle/>
          <a:p>
            <a:pPr algn="just"/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Tahoma" pitchFamily="34" charset="0"/>
                <a:cs typeface="Times New Roman" pitchFamily="18" charset="0"/>
              </a:rPr>
              <a:t> В наше  время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Tahoma" pitchFamily="34" charset="0"/>
                <a:cs typeface="Times New Roman" pitchFamily="18" charset="0"/>
              </a:rPr>
              <a:t>появляется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Tahoma" pitchFamily="34" charset="0"/>
                <a:cs typeface="Times New Roman" pitchFamily="18" charset="0"/>
              </a:rPr>
              <a:t>все больше 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Tahoma" pitchFamily="34" charset="0"/>
                <a:cs typeface="Times New Roman" pitchFamily="18" charset="0"/>
              </a:rPr>
              <a:t>детей, у которых  возникают проблемы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Tahoma" pitchFamily="34" charset="0"/>
                <a:cs typeface="Times New Roman" pitchFamily="18" charset="0"/>
              </a:rPr>
              <a:t>с общением. </a:t>
            </a:r>
            <a:endParaRPr lang="ru-RU" sz="240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latin typeface="Tahoma" pitchFamily="34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Tahoma" pitchFamily="34" charset="0"/>
                <a:cs typeface="Times New Roman" pitchFamily="18" charset="0"/>
              </a:rPr>
              <a:t>Поэтому необходимо заботиться о формировании 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Tahoma" pitchFamily="34" charset="0"/>
                <a:cs typeface="Times New Roman" pitchFamily="18" charset="0"/>
              </a:rPr>
              <a:t>у детей  таких  качеств, как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Tahoma" pitchFamily="34" charset="0"/>
                <a:cs typeface="Times New Roman" pitchFamily="18" charset="0"/>
              </a:rPr>
              <a:t>коммуникабельность, активность, самостоятельность, инициатива.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84188" y="4857750"/>
            <a:ext cx="8229600" cy="1357313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2">
                  <a:lumMod val="60000"/>
                  <a:lumOff val="40000"/>
                </a:schemeClr>
              </a:extrusionClr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dirty="0" smtClean="0">
                <a:latin typeface="Comic Sans MS" pitchFamily="66" charset="0"/>
              </a:rPr>
              <a:t>                                         </a:t>
            </a:r>
            <a:r>
              <a:rPr lang="ru-RU" sz="1400" dirty="0" smtClean="0">
                <a:latin typeface="Comic Sans MS" pitchFamily="66" charset="0"/>
              </a:rPr>
              <a:t>                                  </a:t>
            </a:r>
            <a:r>
              <a:rPr lang="ru-RU" sz="2000" dirty="0" smtClean="0">
                <a:ln>
                  <a:solidFill>
                    <a:schemeClr val="accent1"/>
                  </a:solidFill>
                  <a:round/>
                </a:ln>
                <a:effectLst>
                  <a:outerShdw blurRad="1206500" dist="1295400" dir="11940000" sx="152000" sy="152000" algn="ctr" rotWithShape="0">
                    <a:schemeClr val="accent2">
                      <a:lumMod val="60000"/>
                      <a:lumOff val="40000"/>
                      <a:alpha val="80000"/>
                    </a:schemeClr>
                  </a:outerShdw>
                </a:effectLst>
                <a:latin typeface="Segoe Script" pitchFamily="34" charset="0"/>
              </a:rPr>
              <a:t>«Организация положительной  эмоциональной  обстановки создает   благоприятный  климат, способствует развитию  эмоционально - волевой  сферы  детей, вызывает у них чувство  </a:t>
            </a:r>
            <a:r>
              <a:rPr lang="ru-RU" sz="2000" dirty="0" smtClean="0">
                <a:ln>
                  <a:solidFill>
                    <a:schemeClr val="accent1"/>
                  </a:solidFill>
                  <a:round/>
                </a:ln>
                <a:effectLst>
                  <a:outerShdw blurRad="1206500" dist="1295400" sx="152000" sy="152000" algn="ctr" rotWithShape="0">
                    <a:schemeClr val="accent2">
                      <a:lumMod val="60000"/>
                      <a:lumOff val="40000"/>
                      <a:alpha val="80000"/>
                    </a:schemeClr>
                  </a:outerShdw>
                </a:effectLst>
                <a:latin typeface="Segoe Script" pitchFamily="34" charset="0"/>
              </a:rPr>
              <a:t>удовольствия</a:t>
            </a:r>
            <a:r>
              <a:rPr lang="ru-RU" sz="2000" dirty="0" smtClean="0">
                <a:ln>
                  <a:solidFill>
                    <a:schemeClr val="accent1"/>
                  </a:solidFill>
                  <a:round/>
                </a:ln>
                <a:effectLst>
                  <a:outerShdw blurRad="1206500" dist="1295400" dir="11940000" sx="152000" sy="152000" algn="ctr" rotWithShape="0">
                    <a:schemeClr val="accent2">
                      <a:lumMod val="60000"/>
                      <a:lumOff val="40000"/>
                      <a:alpha val="80000"/>
                    </a:schemeClr>
                  </a:outerShdw>
                </a:effectLst>
                <a:latin typeface="Segoe Script" pitchFamily="34" charset="0"/>
              </a:rPr>
              <a:t>  и побуждает к общению, формируя  интересы  и потребности»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i="1" dirty="0" smtClean="0">
                <a:ln>
                  <a:solidFill>
                    <a:schemeClr val="accent1"/>
                  </a:solidFill>
                  <a:round/>
                </a:ln>
                <a:effectLst>
                  <a:outerShdw blurRad="1206500" dist="1295400" dir="11940000" sx="152000" sy="152000" algn="ctr" rotWithShape="0">
                    <a:schemeClr val="accent2">
                      <a:lumMod val="60000"/>
                      <a:lumOff val="40000"/>
                      <a:alpha val="80000"/>
                    </a:schemeClr>
                  </a:outerShdw>
                </a:effectLst>
                <a:latin typeface="Comic Sans MS" pitchFamily="66" charset="0"/>
              </a:rPr>
              <a:t>                                                                                     </a:t>
            </a:r>
            <a:r>
              <a:rPr lang="ru-RU" sz="2000" dirty="0" smtClean="0">
                <a:ln>
                  <a:solidFill>
                    <a:schemeClr val="accent1"/>
                  </a:solidFill>
                  <a:round/>
                </a:ln>
                <a:effectLst>
                  <a:outerShdw blurRad="1206500" dist="1295400" dir="11940000" sx="152000" sy="152000" algn="ctr" rotWithShape="0">
                    <a:schemeClr val="accent2">
                      <a:lumMod val="60000"/>
                      <a:lumOff val="40000"/>
                      <a:alpha val="80000"/>
                    </a:schemeClr>
                  </a:outerShdw>
                </a:effectLst>
                <a:latin typeface="Comic Sans MS" pitchFamily="66" charset="0"/>
              </a:rPr>
              <a:t>Б.Т. Лихачев</a:t>
            </a:r>
            <a:r>
              <a:rPr lang="ru-RU" sz="1600" dirty="0" smtClean="0">
                <a:ln>
                  <a:solidFill>
                    <a:schemeClr val="accent1"/>
                  </a:solidFill>
                  <a:round/>
                </a:ln>
                <a:effectLst>
                  <a:outerShdw blurRad="1206500" dist="1295400" dir="11940000" sx="152000" sy="152000" algn="ctr" rotWithShape="0">
                    <a:schemeClr val="accent2">
                      <a:lumMod val="60000"/>
                      <a:lumOff val="40000"/>
                      <a:alpha val="80000"/>
                    </a:schemeClr>
                  </a:outerShdw>
                </a:effectLst>
                <a:latin typeface="Comic Sans MS" pitchFamily="66" charset="0"/>
              </a:rPr>
              <a:t>  </a:t>
            </a:r>
            <a:r>
              <a:rPr lang="ru-RU" sz="1600" dirty="0" smtClean="0">
                <a:ln>
                  <a:solidFill>
                    <a:schemeClr val="accent1"/>
                  </a:solidFill>
                  <a:round/>
                </a:ln>
                <a:effectLst>
                  <a:outerShdw blurRad="1206500" dist="1295400" dir="11940000" sx="152000" sy="152000" algn="ctr" rotWithShape="0">
                    <a:schemeClr val="accent2">
                      <a:lumMod val="60000"/>
                      <a:lumOff val="40000"/>
                      <a:alpha val="80000"/>
                    </a:schemeClr>
                  </a:outerShdw>
                </a:effectLst>
              </a:rPr>
              <a:t>  </a:t>
            </a:r>
            <a:r>
              <a:rPr lang="ru-RU" sz="1600" dirty="0" smtClean="0"/>
              <a:t>                   </a:t>
            </a:r>
            <a:r>
              <a:rPr lang="ru-RU" sz="2000" i="1" dirty="0" smtClean="0"/>
              <a:t>                                                                                                                                  </a:t>
            </a: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endParaRPr lang="ru-RU" sz="700" dirty="0" smtClean="0"/>
          </a:p>
        </p:txBody>
      </p:sp>
      <p:pic>
        <p:nvPicPr>
          <p:cNvPr id="5122" name="Picture 2" descr="G:\МУЗ ОБЩЕНИЕ ФОТО\весенние досуги 062.jpg"/>
          <p:cNvPicPr>
            <a:picLocks noChangeAspect="1" noChangeArrowheads="1"/>
          </p:cNvPicPr>
          <p:nvPr/>
        </p:nvPicPr>
        <p:blipFill>
          <a:blip r:embed="rId3" cstate="print"/>
          <a:srcRect l="9104" t="8904" r="5463"/>
          <a:stretch>
            <a:fillRect/>
          </a:stretch>
        </p:blipFill>
        <p:spPr bwMode="auto">
          <a:xfrm>
            <a:off x="1374885" y="214291"/>
            <a:ext cx="5840321" cy="46702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  <a:alpha val="47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0" y="4724400"/>
            <a:ext cx="8929718" cy="17287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32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ЦЕЛЬ РАБОТЫ: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сформировать у  ребенка  активное  творческое  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восприятие  музыки, способность   получать     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наслаждение  от  контакта  с музыкой, игрой,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совместных  действий  сверстников , воспитывая  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доброжелательность и  умение быть  коммуникабельным </a:t>
            </a:r>
          </a:p>
        </p:txBody>
      </p:sp>
      <p:pic>
        <p:nvPicPr>
          <p:cNvPr id="6146" name="Picture 2" descr="G:\МУЗ ОБЩЕНИЕ ФОТО\IMG_8737.jpg"/>
          <p:cNvPicPr>
            <a:picLocks noChangeAspect="1" noChangeArrowheads="1"/>
          </p:cNvPicPr>
          <p:nvPr/>
        </p:nvPicPr>
        <p:blipFill>
          <a:blip r:embed="rId2" cstate="print"/>
          <a:srcRect t="5813" r="4430"/>
          <a:stretch>
            <a:fillRect/>
          </a:stretch>
        </p:blipFill>
        <p:spPr bwMode="auto">
          <a:xfrm>
            <a:off x="1357290" y="642918"/>
            <a:ext cx="6212853" cy="40824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47808"/>
          </a:xfrm>
        </p:spPr>
        <p:txBody>
          <a:bodyPr>
            <a:scene3d>
              <a:camera prst="orthographicFront"/>
              <a:lightRig rig="chilly" dir="t"/>
            </a:scene3d>
          </a:bodyPr>
          <a:lstStyle/>
          <a:p>
            <a:pPr algn="ctr" eaLnBrk="1" hangingPunct="1"/>
            <a:r>
              <a:rPr lang="ru-RU" sz="4400" dirty="0" smtClean="0">
                <a:ln w="1905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28600" dist="152400" dir="558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коммуникативные   танцы-игры развивают и </a:t>
            </a:r>
            <a:r>
              <a:rPr lang="ru-RU" sz="4400" dirty="0" smtClean="0">
                <a:ln w="1905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28600" dist="152400" dir="558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развлекают </a:t>
            </a:r>
            <a:endParaRPr lang="ru-RU" sz="4400" dirty="0" smtClean="0">
              <a:ln w="19050"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228600" dist="152400" dir="5580000" algn="ctr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8" name="Picture 2" descr="G:\МУЗ ОБЩЕНИЕ ФОТО\IMG_8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956" y="1500174"/>
            <a:ext cx="7822442" cy="52156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143604" y="218667"/>
            <a:ext cx="300039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u="sng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114300" dir="21540000" sx="87000" sy="87000" algn="ctr" rotWithShape="0">
                    <a:schemeClr val="accent4">
                      <a:lumMod val="20000"/>
                      <a:lumOff val="80000"/>
                      <a:alpha val="93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Дидактические  задачи развития  детей :</a:t>
            </a:r>
            <a:endParaRPr lang="ru-RU" sz="2800" u="sng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50800" dist="114300" dir="21540000" sx="87000" sy="87000" algn="ctr" rotWithShape="0">
                  <a:schemeClr val="accent4">
                    <a:lumMod val="20000"/>
                    <a:lumOff val="80000"/>
                    <a:alpha val="93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22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114300" dir="21540000" sx="87000" sy="87000" algn="ctr" rotWithShape="0">
                    <a:schemeClr val="accent4">
                      <a:lumMod val="20000"/>
                      <a:lumOff val="80000"/>
                      <a:alpha val="93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22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114300" dir="21540000" sx="87000" sy="87000" algn="ctr" rotWithShape="0">
                    <a:schemeClr val="accent4">
                      <a:lumMod val="20000"/>
                      <a:lumOff val="80000"/>
                      <a:alpha val="93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социально-эмоциональное  воспитание </a:t>
            </a:r>
            <a:r>
              <a:rPr lang="ru-RU" sz="22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114300" dir="21540000" sx="87000" sy="87000" algn="ctr" rotWithShape="0">
                    <a:schemeClr val="accent4">
                      <a:lumMod val="20000"/>
                      <a:lumOff val="80000"/>
                      <a:alpha val="93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ребенка,           </a:t>
            </a:r>
            <a:endParaRPr lang="ru-RU" sz="22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50800" dist="114300" dir="21540000" sx="87000" sy="87000" algn="ctr" rotWithShape="0">
                  <a:schemeClr val="accent4">
                    <a:lumMod val="20000"/>
                    <a:lumOff val="80000"/>
                    <a:alpha val="93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22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114300" dir="21540000" sx="87000" sy="87000" algn="ctr" rotWithShape="0">
                    <a:schemeClr val="accent4">
                      <a:lumMod val="20000"/>
                      <a:lumOff val="80000"/>
                      <a:alpha val="93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114300" dir="21540000" sx="87000" sy="87000" algn="ctr" rotWithShape="0">
                    <a:schemeClr val="accent4">
                      <a:lumMod val="20000"/>
                      <a:lumOff val="80000"/>
                      <a:alpha val="93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- развитие  </a:t>
            </a:r>
            <a:r>
              <a:rPr lang="ru-RU" sz="22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114300" dir="21540000" sx="87000" sy="87000" algn="ctr" rotWithShape="0">
                    <a:schemeClr val="accent4">
                      <a:lumMod val="20000"/>
                      <a:lumOff val="80000"/>
                      <a:alpha val="93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музыкальности,</a:t>
            </a:r>
            <a:endParaRPr lang="ru-RU" sz="22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50800" dist="114300" dir="21540000" sx="87000" sy="87000" algn="ctr" rotWithShape="0">
                  <a:schemeClr val="accent4">
                    <a:lumMod val="20000"/>
                    <a:lumOff val="80000"/>
                    <a:alpha val="93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22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114300" dir="21540000" sx="87000" sy="87000" algn="ctr" rotWithShape="0">
                    <a:schemeClr val="accent4">
                      <a:lumMod val="20000"/>
                      <a:lumOff val="80000"/>
                      <a:alpha val="93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114300" dir="21540000" sx="87000" sy="87000" algn="ctr" rotWithShape="0">
                    <a:schemeClr val="accent4">
                      <a:lumMod val="20000"/>
                      <a:lumOff val="80000"/>
                      <a:alpha val="93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-формирование  двигательных </a:t>
            </a:r>
            <a:r>
              <a:rPr lang="ru-RU" sz="22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114300" dir="21540000" sx="87000" sy="87000" algn="ctr" rotWithShape="0">
                    <a:schemeClr val="accent4">
                      <a:lumMod val="20000"/>
                      <a:lumOff val="80000"/>
                      <a:alpha val="93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навыков,</a:t>
            </a:r>
          </a:p>
          <a:p>
            <a:pPr eaLnBrk="0" hangingPunct="0"/>
            <a:r>
              <a:rPr lang="ru-RU" sz="22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114300" dir="21540000" sx="87000" sy="87000" algn="ctr" rotWithShape="0">
                    <a:schemeClr val="accent4">
                      <a:lumMod val="20000"/>
                      <a:lumOff val="80000"/>
                      <a:alpha val="93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22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114300" dir="21540000" sx="87000" sy="87000" algn="ctr" rotWithShape="0">
                    <a:schemeClr val="accent4">
                      <a:lumMod val="20000"/>
                      <a:lumOff val="80000"/>
                      <a:alpha val="93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умение ориентироваться в </a:t>
            </a:r>
            <a:r>
              <a:rPr lang="ru-RU" sz="22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114300" dir="21540000" sx="87000" sy="87000" algn="ctr" rotWithShape="0">
                    <a:schemeClr val="accent4">
                      <a:lumMod val="20000"/>
                      <a:lumOff val="80000"/>
                      <a:alpha val="93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пространстве,</a:t>
            </a:r>
            <a:endParaRPr lang="ru-RU" sz="22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50800" dist="114300" dir="21540000" sx="87000" sy="87000" algn="ctr" rotWithShape="0">
                  <a:schemeClr val="accent4">
                    <a:lumMod val="20000"/>
                    <a:lumOff val="80000"/>
                    <a:alpha val="93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22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114300" dir="21540000" sx="87000" sy="87000" algn="ctr" rotWithShape="0">
                    <a:schemeClr val="accent4">
                      <a:lumMod val="20000"/>
                      <a:lumOff val="80000"/>
                      <a:alpha val="93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114300" dir="21540000" sx="87000" sy="87000" algn="ctr" rotWithShape="0">
                    <a:schemeClr val="accent4">
                      <a:lumMod val="20000"/>
                      <a:lumOff val="80000"/>
                      <a:alpha val="93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22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114300" dir="21540000" sx="87000" sy="87000" algn="ctr" rotWithShape="0">
                    <a:schemeClr val="accent4">
                      <a:lumMod val="20000"/>
                      <a:lumOff val="80000"/>
                      <a:alpha val="93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развитие  важнейших  личностных  </a:t>
            </a:r>
            <a:r>
              <a:rPr lang="ru-RU" sz="22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114300" dir="21540000" sx="87000" sy="87000" algn="ctr" rotWithShape="0">
                    <a:schemeClr val="accent4">
                      <a:lumMod val="20000"/>
                      <a:lumOff val="80000"/>
                      <a:alpha val="93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качеств.</a:t>
            </a:r>
            <a:endParaRPr lang="ru-RU" sz="22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50800" dist="114300" dir="21540000" sx="87000" sy="87000" algn="ctr" rotWithShape="0">
                  <a:schemeClr val="accent4">
                    <a:lumMod val="20000"/>
                    <a:lumOff val="80000"/>
                    <a:alpha val="93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G:\МУЗ ОБЩЕНИЕ ФОТО\IMG_8759.jpg"/>
          <p:cNvPicPr>
            <a:picLocks noChangeAspect="1" noChangeArrowheads="1"/>
          </p:cNvPicPr>
          <p:nvPr/>
        </p:nvPicPr>
        <p:blipFill>
          <a:blip r:embed="rId4" cstate="print"/>
          <a:srcRect l="12756" r="11481"/>
          <a:stretch>
            <a:fillRect/>
          </a:stretch>
        </p:blipFill>
        <p:spPr bwMode="auto">
          <a:xfrm>
            <a:off x="214282" y="1000108"/>
            <a:ext cx="5899047" cy="51916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38" y="-322410"/>
            <a:ext cx="7929562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endParaRPr lang="ru-RU" sz="3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u="sng" dirty="0" smtClean="0">
                <a:ln>
                  <a:solidFill>
                    <a:srgbClr val="00B050"/>
                  </a:solidFill>
                </a:ln>
                <a:effectLst>
                  <a:outerShdw blurRad="50800" dist="50800" dir="5400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Направления  </a:t>
            </a:r>
            <a:r>
              <a:rPr lang="ru-RU" sz="3200" u="sng" dirty="0">
                <a:ln>
                  <a:solidFill>
                    <a:srgbClr val="00B050"/>
                  </a:solidFill>
                </a:ln>
                <a:effectLst>
                  <a:outerShdw blurRad="50800" dist="50800" dir="5400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воспитательной работы:</a:t>
            </a:r>
          </a:p>
          <a:p>
            <a:endParaRPr lang="ru-RU" sz="2400" dirty="0">
              <a:ln>
                <a:solidFill>
                  <a:srgbClr val="00B050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 eaLnBrk="0" hangingPunct="0">
              <a:buFont typeface="Wingdings" pitchFamily="2" charset="2"/>
              <a:buChar char="Ø"/>
            </a:pPr>
            <a:r>
              <a:rPr lang="ru-RU" sz="2400" dirty="0" smtClean="0">
                <a:ln>
                  <a:solidFill>
                    <a:srgbClr val="00B050"/>
                  </a:solidFill>
                </a:ln>
                <a:effectLst>
                  <a:outerShdw blurRad="50800" dist="50800" dir="5400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развитие </a:t>
            </a:r>
            <a:r>
              <a:rPr lang="ru-RU" sz="2400" dirty="0">
                <a:ln>
                  <a:solidFill>
                    <a:srgbClr val="00B050"/>
                  </a:solidFill>
                </a:ln>
                <a:effectLst>
                  <a:outerShdw blurRad="50800" dist="50800" dir="5400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динамической   стороны  общения:  легкости  вступления в контакт, инициативности, готовности к общению;</a:t>
            </a:r>
          </a:p>
          <a:p>
            <a:pPr algn="just" eaLnBrk="0" hangingPunct="0"/>
            <a:endParaRPr lang="ru-RU" sz="2400" dirty="0">
              <a:ln>
                <a:solidFill>
                  <a:srgbClr val="00B050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 eaLnBrk="0" hangingPunct="0">
              <a:buFont typeface="Wingdings" pitchFamily="2" charset="2"/>
              <a:buChar char="Ø"/>
            </a:pPr>
            <a:r>
              <a:rPr lang="ru-RU" sz="2400" dirty="0">
                <a:ln>
                  <a:solidFill>
                    <a:srgbClr val="00B050"/>
                  </a:solidFill>
                </a:ln>
                <a:effectLst>
                  <a:outerShdw blurRad="50800" dist="50800" dir="5400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развитие  эмпатии, сочувствия  к партнеру, эмоциональности  и выразительности  невербальных  средств общения;</a:t>
            </a:r>
          </a:p>
          <a:p>
            <a:pPr algn="just" eaLnBrk="0" hangingPunct="0">
              <a:buFontTx/>
              <a:buChar char="-"/>
            </a:pPr>
            <a:endParaRPr lang="ru-RU" sz="2400" dirty="0">
              <a:ln>
                <a:solidFill>
                  <a:srgbClr val="00B050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 eaLnBrk="0" hangingPunct="0">
              <a:buFont typeface="Wingdings" pitchFamily="2" charset="2"/>
              <a:buChar char="Ø"/>
            </a:pPr>
            <a:r>
              <a:rPr lang="ru-RU" sz="2400" dirty="0" smtClean="0">
                <a:ln>
                  <a:solidFill>
                    <a:srgbClr val="00B050"/>
                  </a:solidFill>
                </a:ln>
                <a:effectLst>
                  <a:outerShdw blurRad="50800" dist="50800" dir="5400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развитие  </a:t>
            </a:r>
            <a:r>
              <a:rPr lang="ru-RU" sz="2400" dirty="0">
                <a:ln>
                  <a:solidFill>
                    <a:srgbClr val="00B050"/>
                  </a:solidFill>
                </a:ln>
                <a:effectLst>
                  <a:outerShdw blurRad="50800" dist="50800" dir="5400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позитивного  самоощущения, что связано  с состоянием  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  <a:effectLst>
                  <a:outerShdw blurRad="50800" dist="50800" dir="5400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раскрепощенности, </a:t>
            </a:r>
            <a:r>
              <a:rPr lang="ru-RU" sz="2400" dirty="0">
                <a:ln>
                  <a:solidFill>
                    <a:srgbClr val="00B050"/>
                  </a:solidFill>
                </a:ln>
                <a:effectLst>
                  <a:outerShdw blurRad="50800" dist="50800" dir="5400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уверенности  в себе, ощущением  собственного  эмоционального  благополучия, своей  значимости в детском коллективе, сформированной  положительной  самооценки.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0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777162" cy="1366838"/>
          </a:xfrm>
        </p:spPr>
        <p:txBody>
          <a:bodyPr/>
          <a:lstStyle/>
          <a:p>
            <a:pPr algn="ctr" eaLnBrk="1" hangingPunct="1"/>
            <a:r>
              <a:rPr lang="ru-RU" sz="1800" dirty="0" smtClean="0"/>
              <a:t> </a:t>
            </a:r>
            <a:r>
              <a:rPr lang="ru-RU" sz="1800" dirty="0" smtClean="0">
                <a:latin typeface="Arial" charset="0"/>
              </a:rPr>
              <a:t>             </a:t>
            </a:r>
            <a:r>
              <a:rPr lang="ru-RU" sz="60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52400" dist="88900" dir="19260000" algn="ctr" rotWithShape="0">
                    <a:schemeClr val="accent3">
                      <a:lumMod val="20000"/>
                      <a:lumOff val="80000"/>
                      <a:alpha val="62000"/>
                    </a:schemeClr>
                  </a:outerShdw>
                </a:effectLst>
                <a:latin typeface="Segoe UI Semibold" pitchFamily="34" charset="0"/>
                <a:cs typeface="Utsaah" pitchFamily="34" charset="0"/>
              </a:rPr>
              <a:t>учиться  надо весело</a:t>
            </a:r>
            <a:endParaRPr lang="ru-RU" sz="600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152400" dist="88900" dir="19260000" algn="ctr" rotWithShape="0">
                  <a:schemeClr val="accent3">
                    <a:lumMod val="20000"/>
                    <a:lumOff val="80000"/>
                    <a:alpha val="62000"/>
                  </a:schemeClr>
                </a:outerShdw>
              </a:effectLst>
              <a:latin typeface="Segoe UI Semibold" pitchFamily="34" charset="0"/>
              <a:cs typeface="Utsaah" pitchFamily="34" charset="0"/>
            </a:endParaRPr>
          </a:p>
        </p:txBody>
      </p:sp>
      <p:pic>
        <p:nvPicPr>
          <p:cNvPr id="11266" name="Picture 2" descr="G:\МУЗ ОБЩЕНИЕ ФОТО\IMG_8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7608054" cy="5072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1566</TotalTime>
  <Words>390</Words>
  <Application>Microsoft Office PowerPoint</Application>
  <PresentationFormat>Экран (4:3)</PresentationFormat>
  <Paragraphs>59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Коммуникативные    танцы и игры в социально –личностном  развитии  дошкольников</vt:lpstr>
      <vt:lpstr>Слайд 2</vt:lpstr>
      <vt:lpstr>             </vt:lpstr>
      <vt:lpstr>Слайд 4</vt:lpstr>
      <vt:lpstr>Слайд 5</vt:lpstr>
      <vt:lpstr>коммуникативные   танцы-игры развивают и развлекают </vt:lpstr>
      <vt:lpstr>Слайд 7</vt:lpstr>
      <vt:lpstr>Слайд 8</vt:lpstr>
      <vt:lpstr>              учиться  надо весело</vt:lpstr>
      <vt:lpstr>Они построены  на  жестах и движениях, выражающих    дружелюбие, открытое отношение людей друг к другу</vt:lpstr>
      <vt:lpstr>  они  производят  положительные, радостные эмоции</vt:lpstr>
      <vt:lpstr>              Это танцы  с несложными  движениями</vt:lpstr>
      <vt:lpstr>доступны для исполнения  даже  маленькими  детьми </vt:lpstr>
      <vt:lpstr>Слайд 14</vt:lpstr>
      <vt:lpstr>          Использование  коммуникативных танцев-игр  на праздниках, развлечениях,   при непосредственной образовательной   деятельности </vt:lpstr>
      <vt:lpstr> их с успехом можно  использовать  для  совместных  игр-танцев  с родителями. </vt:lpstr>
      <vt:lpstr>на  праздниках, где  собраны  дети  разных  возрастов</vt:lpstr>
      <vt:lpstr>ВЫВОД:   дети  получают радость от самого  процесса  движения  под  музыку, от того, что у них  всё получается, от возможности выразить себя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Коммуникативные  музыкальные  танцы-игры в социально-личностном развитии  дошкольников</dc:title>
  <dc:creator>хозяин</dc:creator>
  <cp:lastModifiedBy>Admin</cp:lastModifiedBy>
  <cp:revision>185</cp:revision>
  <dcterms:created xsi:type="dcterms:W3CDTF">2012-11-15T13:01:01Z</dcterms:created>
  <dcterms:modified xsi:type="dcterms:W3CDTF">2013-11-29T11:31:20Z</dcterms:modified>
</cp:coreProperties>
</file>