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2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12.nnm.ru/b/4/8/b/4/b48b4314b76a4f1bc78014dfb2c6c8d5_full.jpg" id="26626" name="Picture 2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44587" y="-1776634"/>
            <a:ext cx="8454827" cy="10225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6624736" cy="1944216"/>
          </a:xfrm>
        </p:spPr>
        <p:txBody>
          <a:bodyPr>
            <a:norm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b="1" cap="none" dirty="0" lang="ru-RU" smtClean="0" sz="200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itchFamily="18" typeface="Bookman Old Style"/>
                <a:cs charset="0" pitchFamily="18" typeface="Times New Roman"/>
              </a:rPr>
              <a:t>Муниципальное бюджетное дошкольное образовательное учреждение </a:t>
            </a:r>
            <a:br>
              <a:rPr b="1" cap="none" dirty="0" lang="ru-RU" smtClean="0" sz="200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itchFamily="18" typeface="Bookman Old Style"/>
                <a:cs charset="0" pitchFamily="18" typeface="Times New Roman"/>
              </a:rPr>
            </a:br>
            <a:r>
              <a:rPr b="1" cap="none" dirty="0" lang="ru-RU" smtClean="0" sz="200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itchFamily="18" typeface="Bookman Old Style"/>
                <a:cs charset="0" pitchFamily="18" typeface="Times New Roman"/>
              </a:rPr>
              <a:t>«Детский сад № 1 комбинированного вида»</a:t>
            </a:r>
            <a:endParaRPr b="1" cap="none" dirty="0" lang="ru-RU" sz="200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charset="0" pitchFamily="18" typeface="Bookman Old Style"/>
              <a:cs charset="0" pitchFamily="18"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691680" y="2564904"/>
            <a:ext cx="6408712" cy="2376264"/>
          </a:xfrm>
        </p:spPr>
        <p:txBody>
          <a:bodyPr>
            <a:normAutofit/>
          </a:bodyPr>
          <a:lstStyle/>
          <a:p>
            <a:pPr algn="ctr"/>
            <a:r>
              <a:rPr b="1" dirty="0" lang="ru-RU" smtClean="0" sz="4800">
                <a:latin charset="0" pitchFamily="18" typeface="Bookman Old Style"/>
              </a:rPr>
              <a:t>«Из истории образования российского…»</a:t>
            </a:r>
            <a:endParaRPr b="1" dirty="0" lang="ru-RU" sz="4800">
              <a:latin charset="0" pitchFamily="18" typeface="Bookman Old Style"/>
            </a:endParaRPr>
          </a:p>
        </p:txBody>
      </p:sp>
      <p:pic>
        <p:nvPicPr>
          <p:cNvPr descr="H:\слайды\герб зк.png" id="26627" name="Picture 3"/>
          <p:cNvPicPr>
            <a:picLocks noChangeArrowheads="1" noChangeAspect="1"/>
          </p:cNvPicPr>
          <p:nvPr/>
        </p:nvPicPr>
        <p:blipFill>
          <a:blip cstate="print" r:embed="rId3"/>
          <a:srcRect b="82" t="172"/>
          <a:stretch>
            <a:fillRect/>
          </a:stretch>
        </p:blipFill>
        <p:spPr bwMode="auto">
          <a:xfrm>
            <a:off x="0" y="332656"/>
            <a:ext cx="202324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58531" y="-890380"/>
            <a:ext cx="6482919" cy="86409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836712"/>
            <a:ext cx="7128792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Bookman Old Style" pitchFamily="18" charset="0"/>
              </a:rPr>
              <a:t>«Институт благородных девиц»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0482" name="Picture 2" descr="H:\слайды\77690427_416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1933545" cy="252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H:\слайды\20081030_borovikovskii_gagr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2329001" cy="253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:\слайды\0bc8a7d2d435d1c6a1a81eafc5fcd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96752"/>
            <a:ext cx="1872208" cy="265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lukigrad.ru/res/albums/vremiaperemen/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33056"/>
            <a:ext cx="3220244" cy="213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21547" y="-809380"/>
            <a:ext cx="6428895" cy="8568952"/>
          </a:xfrm>
          <a:prstGeom prst="rect">
            <a:avLst/>
          </a:prstGeom>
          <a:noFill/>
        </p:spPr>
      </p:pic>
      <p:pic>
        <p:nvPicPr>
          <p:cNvPr id="18434" name="Picture 2" descr="H:\слайды\091e101f4abd97da5bac404a65bb89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3259832" cy="263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 descr="H:\слайды\800_378b66103fd37ab938606381804af9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737992" cy="2658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 descr="http://lukigrad.ru/res/albums/drevniygorod/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20688"/>
            <a:ext cx="373766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43608" y="29969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Техническое железнодорожное училище г. Великие Луки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8439" name="Picture 7" descr="http://lukigrad.ru/res/albums/drevniygorod/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45024"/>
            <a:ext cx="396419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76056" y="61653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Городское училище г. Великие Луки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58531" y="-818372"/>
            <a:ext cx="6482919" cy="8640960"/>
          </a:xfrm>
          <a:prstGeom prst="rect">
            <a:avLst/>
          </a:prstGeom>
          <a:noFill/>
        </p:spPr>
      </p:pic>
      <p:pic>
        <p:nvPicPr>
          <p:cNvPr id="17410" name="Picture 2" descr="H:\слайды\834056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260304" cy="2344159"/>
          </a:xfrm>
          <a:prstGeom prst="rect">
            <a:avLst/>
          </a:prstGeom>
          <a:noFill/>
        </p:spPr>
      </p:pic>
      <p:pic>
        <p:nvPicPr>
          <p:cNvPr id="17411" name="Picture 3" descr="H:\слайды\ddbc0d99d136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721596" cy="2530685"/>
          </a:xfrm>
          <a:prstGeom prst="rect">
            <a:avLst/>
          </a:prstGeom>
          <a:noFill/>
        </p:spPr>
      </p:pic>
      <p:pic>
        <p:nvPicPr>
          <p:cNvPr id="17412" name="Picture 4" descr="H:\слайды\m_e6e488e1d49591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052736"/>
            <a:ext cx="3567140" cy="2376264"/>
          </a:xfrm>
          <a:prstGeom prst="rect">
            <a:avLst/>
          </a:prstGeom>
          <a:noFill/>
        </p:spPr>
      </p:pic>
      <p:pic>
        <p:nvPicPr>
          <p:cNvPr id="17414" name="Picture 6" descr="http://lukigrad.ru/res/albums/drevniygorod/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92696"/>
            <a:ext cx="3736876" cy="23757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3968" y="2996952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Женская учительская семинария г. Великие Луки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58531" y="-890380"/>
            <a:ext cx="6482919" cy="8640960"/>
          </a:xfrm>
          <a:prstGeom prst="rect">
            <a:avLst/>
          </a:prstGeom>
          <a:noFill/>
        </p:spPr>
      </p:pic>
      <p:pic>
        <p:nvPicPr>
          <p:cNvPr id="16387" name="Picture 3" descr="http://lukigrad.ru/res/albums/vremiaperemen/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4202063" cy="2949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5616" y="342900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Школа им. Тимирязева г. Великие Луки 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30-е годы 20 века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6389" name="Picture 5" descr="http://lukigrad.ru/res/albums/vremiaperemen/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3600400" cy="2391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H:\слайды\T3kka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836712"/>
            <a:ext cx="1613250" cy="267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1" name="Picture 7" descr="H:\слайды\trud_rebia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93096"/>
            <a:ext cx="2880320" cy="209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76515" y="-908364"/>
            <a:ext cx="6590968" cy="8784976"/>
          </a:xfrm>
          <a:prstGeom prst="rect">
            <a:avLst/>
          </a:prstGeom>
          <a:noFill/>
        </p:spPr>
      </p:pic>
      <p:pic>
        <p:nvPicPr>
          <p:cNvPr id="15363" name="Picture 3" descr="http://lukigrad.ru/res/albums/vremiaperemen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3360068" cy="2255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Площадь Ленина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5365" name="Picture 5" descr="http://lukigrad.ru/res/albums/vremiaperemen/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672"/>
            <a:ext cx="3096344" cy="2247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5976" y="270892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Курсы «Долой неграмотность»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15367" name="Picture 7" descr="http://lukigrad.ru/res/albums/vremiaperemen/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068960"/>
            <a:ext cx="4098057" cy="2671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91880" y="57332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Железнодорожный вокзал 30-е годы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14337" name="Picture 1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76515" y="-908364"/>
            <a:ext cx="6590968" cy="8784976"/>
          </a:xfrm>
          <a:prstGeom prst="rect">
            <a:avLst/>
          </a:prstGeom>
          <a:noFill/>
        </p:spPr>
      </p:pic>
      <p:pic>
        <p:nvPicPr>
          <p:cNvPr descr="H:\слайды\rodina-mat.jpg" id="14338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851920" y="2060848"/>
            <a:ext cx="1800200" cy="2558011"/>
          </a:xfrm>
          <a:prstGeom prst="rect">
            <a:avLst/>
          </a:prstGeom>
          <a:noFill/>
        </p:spPr>
      </p:pic>
      <p:pic>
        <p:nvPicPr>
          <p:cNvPr descr="H:\слайды\2d8b56b763b4.jpg" id="14339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827584" y="581202"/>
            <a:ext cx="2952328" cy="191033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27584" y="2492896"/>
            <a:ext cx="2808312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>
                <a:latin charset="0" pitchFamily="18" typeface="Bookman Old Style"/>
              </a:rPr>
              <a:t>Выпускной 7 класса 1942 год</a:t>
            </a:r>
            <a:endParaRPr dirty="0" lang="ru-RU">
              <a:latin charset="0" pitchFamily="18" typeface="Bookman Old Style"/>
            </a:endParaRPr>
          </a:p>
        </p:txBody>
      </p:sp>
      <p:pic>
        <p:nvPicPr>
          <p:cNvPr descr="H:\слайды\216a504fb9f6.jpg" id="14340" name="Picture 4"/>
          <p:cNvPicPr>
            <a:picLocks noChangeArrowheads="1" noChangeAspect="1"/>
          </p:cNvPicPr>
          <p:nvPr/>
        </p:nvPicPr>
        <p:blipFill>
          <a:blip cstate="print" r:embed="rId5"/>
          <a:srcRect b="177" t="75"/>
          <a:stretch>
            <a:fillRect/>
          </a:stretch>
        </p:blipFill>
        <p:spPr bwMode="auto">
          <a:xfrm>
            <a:off x="539552" y="4293096"/>
            <a:ext cx="3208421" cy="216024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:\слайды\09f940335ed0.jpg" id="14341" name="Picture 5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724128" y="476672"/>
            <a:ext cx="2951989" cy="221399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:\слайды\106080203.jpg" id="14342" name="Picture 6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5796136" y="4149079"/>
            <a:ext cx="3096344" cy="237490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13313" name="Picture 1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9531" y="-827364"/>
            <a:ext cx="6536943" cy="8712968"/>
          </a:xfrm>
          <a:prstGeom prst="rect">
            <a:avLst/>
          </a:prstGeom>
          <a:noFill/>
        </p:spPr>
      </p:pic>
      <p:pic>
        <p:nvPicPr>
          <p:cNvPr descr="H:\слайды\1329678951_detyiv-2.jpg" id="13314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372200" y="692696"/>
            <a:ext cx="1876726" cy="271499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:\слайды\1329680459_detyiv-19.jpg" id="13315" name="Picture 3"/>
          <p:cNvPicPr>
            <a:picLocks noChangeArrowheads="1" noChangeAspect="1"/>
          </p:cNvPicPr>
          <p:nvPr/>
        </p:nvPicPr>
        <p:blipFill>
          <a:blip cstate="print" r:embed="rId4"/>
          <a:srcRect b="78" t="185"/>
          <a:stretch>
            <a:fillRect/>
          </a:stretch>
        </p:blipFill>
        <p:spPr bwMode="auto">
          <a:xfrm>
            <a:off x="1475656" y="620688"/>
            <a:ext cx="3954016" cy="257818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75656" y="3140968"/>
            <a:ext cx="4032448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>
                <a:latin charset="0" pitchFamily="18" typeface="Bookman Old Style"/>
              </a:rPr>
              <a:t>Школьники мастерят деревянные короба для мин</a:t>
            </a:r>
            <a:endParaRPr dirty="0" lang="ru-RU">
              <a:latin charset="0" pitchFamily="18" typeface="Bookman Old Style"/>
            </a:endParaRPr>
          </a:p>
        </p:txBody>
      </p:sp>
      <p:pic>
        <p:nvPicPr>
          <p:cNvPr descr="H:\слайды\1329680547_detyiv-23.jpg" id="13316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203848" y="3789040"/>
            <a:ext cx="3313931" cy="246578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:\слайды\zverev_sdelal_iz_krasnogo_galstuka_talisman_a_vito.515457.jpg" id="13317" name="Picture 5"/>
          <p:cNvPicPr>
            <a:picLocks noChangeArrowheads="1" noChangeAspect="1"/>
          </p:cNvPicPr>
          <p:nvPr/>
        </p:nvPicPr>
        <p:blipFill>
          <a:blip cstate="print"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2" y="3717032"/>
            <a:ext cx="2988929" cy="19275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95636" y="-927483"/>
            <a:ext cx="6480721" cy="8712971"/>
          </a:xfrm>
          <a:prstGeom prst="rect">
            <a:avLst/>
          </a:prstGeom>
          <a:noFill/>
        </p:spPr>
      </p:pic>
      <p:pic>
        <p:nvPicPr>
          <p:cNvPr id="12290" name="Picture 2" descr="H:\слайды\1329680557_detyiv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232720" cy="2659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27984" y="30689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Ленинград Ясли в бомбоубежище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2291" name="Picture 3" descr="H:\слайды\1329681153_detyiv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56992"/>
            <a:ext cx="3456384" cy="233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35896" y="56612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Дети мастерят подарки на фронт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2292" name="Picture 4" descr="H:\слайды\1329754907_detyiv-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4664"/>
            <a:ext cx="3394873" cy="227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55576" y="26369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Новый 1944 год, Ленинград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67523" y="-827364"/>
            <a:ext cx="6536943" cy="8712968"/>
          </a:xfrm>
          <a:prstGeom prst="rect">
            <a:avLst/>
          </a:prstGeom>
          <a:noFill/>
        </p:spPr>
      </p:pic>
      <p:pic>
        <p:nvPicPr>
          <p:cNvPr id="11266" name="Picture 2" descr="H:\слайды\1329758294_detyiv-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447911" cy="2887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3968" y="34290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Юные суворовцы, 1944 год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1267" name="Picture 3" descr="H:\слайды\5926104q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6"/>
            <a:ext cx="2736304" cy="3806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 descr="http://de.trinixy.ru/pics4/20110510/pobeda_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33056"/>
            <a:ext cx="3384376" cy="2278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67523" y="-899372"/>
            <a:ext cx="6536943" cy="8712968"/>
          </a:xfrm>
          <a:prstGeom prst="rect">
            <a:avLst/>
          </a:prstGeom>
          <a:noFill/>
        </p:spPr>
      </p:pic>
      <p:pic>
        <p:nvPicPr>
          <p:cNvPr id="10243" name="Picture 3" descr="http://metodisty.ru/modules/boonex/photos/data/files/646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381400" cy="253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http://wiki.pskovedu.ru/images/4/4d/%d0%92%d0%b5%d0%bb%d0%b8%d0%ba%d0%b8%d0%b5_%d0%9b%d1%83%d0%ba%d0%b8_%d1%84%d0%be%d0%bd%d1%82%d0%b0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48680"/>
            <a:ext cx="3059832" cy="200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http://media.pskovlive.ru/files/2011-02-07_17-10-54_975304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3816424" cy="247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11" descr="http://www.gazprom.ru/f/posts/63/592027/on-the-big-balloon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692696"/>
            <a:ext cx="4029100" cy="268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67525" y="-899372"/>
            <a:ext cx="6536944" cy="87129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3672408" cy="3096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Ирина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Григорьевна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err="1" smtClean="0">
                <a:latin typeface="Bookman Old Style" pitchFamily="18" charset="0"/>
              </a:rPr>
              <a:t>Бодачева</a:t>
            </a: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заместитель заведующей по 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учебно-воспитательной работе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25602" name="Picture 2" descr="H:\слайды\228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76056" y="1196752"/>
            <a:ext cx="2796530" cy="3848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9217" name="Picture 1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0174" y="-890015"/>
            <a:ext cx="6480720" cy="8638029"/>
          </a:xfrm>
          <a:prstGeom prst="rect">
            <a:avLst/>
          </a:prstGeom>
          <a:noFill/>
        </p:spPr>
      </p:pic>
      <p:pic>
        <p:nvPicPr>
          <p:cNvPr descr="http://myvl.ru/uploads/images/00/07/30/2011/01/22/f6a7f5.jpg" id="9219" name="Picture 3"/>
          <p:cNvPicPr>
            <a:picLocks noChangeArrowheads="1" noChangeAspect="1"/>
          </p:cNvPicPr>
          <p:nvPr/>
        </p:nvPicPr>
        <p:blipFill>
          <a:blip cstate="print" r:embed="rId3"/>
          <a:srcRect l="8" r="115"/>
          <a:stretch>
            <a:fillRect/>
          </a:stretch>
        </p:blipFill>
        <p:spPr bwMode="auto">
          <a:xfrm>
            <a:off x="3635896" y="3501008"/>
            <a:ext cx="3528392" cy="279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club.foto.ru/gallery/images/photo/2010/10/05/1644435.jpg" id="9221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899592" y="3356992"/>
            <a:ext cx="2304256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s46.radikal.ru/i112/1101/9c/0cc9fb919738.jpg" id="9223" name="Picture 7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1619672" y="764704"/>
            <a:ext cx="3381028" cy="225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i021.radikal.ru/0802/ba/583cb962f8fc.jpg" id="9225" name="Picture 9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796136" y="404664"/>
            <a:ext cx="1944216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0539" y="-890380"/>
            <a:ext cx="6482919" cy="8640960"/>
          </a:xfrm>
          <a:prstGeom prst="rect">
            <a:avLst/>
          </a:prstGeom>
          <a:noFill/>
        </p:spPr>
      </p:pic>
      <p:pic>
        <p:nvPicPr>
          <p:cNvPr id="8195" name="Picture 3" descr="http://www.eduvluki.ru/archive/preschools/data/1/gallery/1875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947592" cy="263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http://www.eduvluki.ru/archive/preschools/data/1/gallery/1874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4019600" cy="301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 descr="http://www.eduvluki.ru/archive/preschools/data/1/gallery/1870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8680"/>
            <a:ext cx="3803576" cy="285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2" name="Picture 10" descr="http://www.eduvluki.ru/archive/preschools/data/1/gallery/1870/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3683563" cy="276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0539" y="-746364"/>
            <a:ext cx="6482919" cy="8640960"/>
          </a:xfrm>
          <a:prstGeom prst="rect">
            <a:avLst/>
          </a:prstGeom>
          <a:noFill/>
        </p:spPr>
      </p:pic>
      <p:pic>
        <p:nvPicPr>
          <p:cNvPr id="7171" name="Picture 3" descr="http://www.eduvluki.ru/archive/preschools/data/1/gallery/1869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443536" cy="2582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http://www.eduvluki.ru/archive/preschools/data/1/gallery/1874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http://www.eduvluki.ru/archive/preschools/data/1/gallery/1866/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01008"/>
            <a:ext cx="3515544" cy="2636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7" name="Picture 9" descr="http://www.eduvluki.ru/archive/preschools/data/1/gallery/1864/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501008"/>
            <a:ext cx="3875584" cy="2906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0539" y="-890380"/>
            <a:ext cx="6482919" cy="8640960"/>
          </a:xfrm>
          <a:prstGeom prst="rect">
            <a:avLst/>
          </a:prstGeom>
          <a:noFill/>
        </p:spPr>
      </p:pic>
      <p:pic>
        <p:nvPicPr>
          <p:cNvPr id="6147" name="Picture 3" descr="http://www.eduvluki.ru/archive/preschools/data/1/gallery/1788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http://www.eduvluki.ru/archive/preschools/data/1/gallery/1790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1" name="Picture 7" descr="http://www.eduvluki.ru/archive/preschools/data/1/gallery/1790/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8680"/>
            <a:ext cx="3587552" cy="2690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3" name="Picture 9" descr="http://www.eduvluki.ru/archive/preschools/data/1/gallery/1711/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501008"/>
            <a:ext cx="3539547" cy="2654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5121" name="Picture 1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67523" y="-827364"/>
            <a:ext cx="6536943" cy="8712968"/>
          </a:xfrm>
          <a:prstGeom prst="rect">
            <a:avLst/>
          </a:prstGeom>
          <a:noFill/>
        </p:spPr>
      </p:pic>
      <p:pic>
        <p:nvPicPr>
          <p:cNvPr descr="http://www.eduvluki.ru/archive/preschools/data/1/gallery/1552/7.jpg" id="5123" name="Picture 3"/>
          <p:cNvPicPr>
            <a:picLocks noChangeArrowheads="1" noChangeAspect="1"/>
          </p:cNvPicPr>
          <p:nvPr/>
        </p:nvPicPr>
        <p:blipFill>
          <a:blip cstate="print" r:embed="rId3"/>
          <a:srcRect l="3"/>
          <a:stretch>
            <a:fillRect/>
          </a:stretch>
        </p:blipFill>
        <p:spPr bwMode="auto">
          <a:xfrm>
            <a:off x="5364088" y="692696"/>
            <a:ext cx="3240360" cy="2548203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ttp://www.eduvluki.ru/archive/preschools/data/1/gallery/1738/1.jpg" id="5125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1403648" y="3573016"/>
            <a:ext cx="3371528" cy="2528646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ttp://www.eduvluki.ru/archive/preschools/data/1/gallery/1823/18.jpg" id="5127" name="Picture 7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1187624" y="620688"/>
            <a:ext cx="3515544" cy="263665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ttp://www.eduvluki.ru/archive/preschools/data/1/gallery/1830/8.jpg" id="5129" name="Picture 9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220072" y="3573016"/>
            <a:ext cx="3371528" cy="2528646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402547" y="-818372"/>
            <a:ext cx="6482919" cy="8640960"/>
          </a:xfrm>
          <a:prstGeom prst="rect">
            <a:avLst/>
          </a:prstGeom>
          <a:noFill/>
        </p:spPr>
      </p:pic>
      <p:pic>
        <p:nvPicPr>
          <p:cNvPr id="4099" name="Picture 3" descr="http://www.eduvluki.ru/archive/preschools/data/1/gallery/1867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3371528" cy="2528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http://www.eduvluki.ru/archive/preschools/data/1/gallery/1874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155504" cy="236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Picture 7" descr="http://www.eduvluki.ru/archive/preschools/data/1/gallery/1875/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3515544" cy="234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5" name="Picture 9" descr="http://www.eduvluki.ru/archive/preschools/data/1/gallery/1790/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429000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456572" y="-800389"/>
            <a:ext cx="6374870" cy="8496944"/>
          </a:xfrm>
          <a:prstGeom prst="rect">
            <a:avLst/>
          </a:prstGeom>
          <a:noFill/>
        </p:spPr>
      </p:pic>
      <p:pic>
        <p:nvPicPr>
          <p:cNvPr id="3075" name="Picture 3" descr="http://www.eduvluki.ru/archive/preschools/data/1/gallery/1711/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3155504" cy="236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http://www.eduvluki.ru/archive/preschools/data/1/gallery/1500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48680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7" descr="http://www.eduvluki.ru/archive/preschools/data/1/gallery/1492/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8680"/>
            <a:ext cx="2288028" cy="3050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1" name="Picture 9" descr="http://www.eduvluki.ru/archive/preschools/data/1/gallery/1663/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84984"/>
            <a:ext cx="3803576" cy="285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Знаете ли Вы свой город?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4955381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sz="1600" b="1" dirty="0" smtClean="0">
                <a:latin typeface="Bookman Old Style" pitchFamily="18" charset="0"/>
              </a:rPr>
              <a:t>Воспитываете ли Вы у своего ребенка чувство гордости, любви, уважения к своему городу?</a:t>
            </a:r>
          </a:p>
          <a:p>
            <a:pPr>
              <a:buAutoNum type="arabicPeriod"/>
            </a:pPr>
            <a:r>
              <a:rPr lang="ru-RU" sz="1600" b="1" dirty="0" smtClean="0">
                <a:latin typeface="Bookman Old Style" pitchFamily="18" charset="0"/>
              </a:rPr>
              <a:t>Как Вы считаете, должны Вы и Ваши дети помнить о героическом прошлом нашего города, знать историю Великих Лук?</a:t>
            </a:r>
          </a:p>
          <a:p>
            <a:pPr>
              <a:buAutoNum type="arabicPeriod"/>
            </a:pPr>
            <a:r>
              <a:rPr lang="ru-RU" sz="1600" b="1" dirty="0" smtClean="0">
                <a:latin typeface="Bookman Old Style" pitchFamily="18" charset="0"/>
              </a:rPr>
              <a:t>Посещаете ли Вы с ребенком памятные места города? Ходите специально?</a:t>
            </a:r>
          </a:p>
          <a:p>
            <a:pPr>
              <a:buAutoNum type="arabicPeriod"/>
            </a:pPr>
            <a:r>
              <a:rPr lang="ru-RU" sz="1600" b="1" dirty="0" smtClean="0">
                <a:latin typeface="Bookman Old Style" pitchFamily="18" charset="0"/>
              </a:rPr>
              <a:t>Отмечаете ли в семье памятные даты: День победы, День освобождения города от немецко-фашистских захватчиков, 23 февраля, другие праздники?</a:t>
            </a:r>
          </a:p>
          <a:p>
            <a:pPr>
              <a:buAutoNum type="arabicPeriod"/>
            </a:pPr>
            <a:r>
              <a:rPr lang="ru-RU" sz="1600" b="1" dirty="0" smtClean="0">
                <a:latin typeface="Bookman Old Style" pitchFamily="18" charset="0"/>
              </a:rPr>
              <a:t>Посещаете ли с ребенком: Драматический театр, краеведческий музей им. А. Матросова, музей академика Виноградова, выставочный зал на ул. Некрасова, детскую библиотеку, художественную и музыкальную школы?</a:t>
            </a:r>
          </a:p>
          <a:p>
            <a:pPr>
              <a:buAutoNum type="arabicPeriod"/>
            </a:pPr>
            <a:r>
              <a:rPr lang="ru-RU" sz="1600" b="1" dirty="0" smtClean="0">
                <a:latin typeface="Bookman Old Style" pitchFamily="18" charset="0"/>
              </a:rPr>
              <a:t>Бываете ли Вы с ребенком на цирковых и театральных представлениях в Драматическом театре, ДК ЛК?</a:t>
            </a:r>
          </a:p>
          <a:p>
            <a:pPr>
              <a:buAutoNum type="arabicPeriod"/>
            </a:pPr>
            <a:r>
              <a:rPr lang="ru-RU" sz="1600" b="1" dirty="0" smtClean="0">
                <a:latin typeface="Bookman Old Style" pitchFamily="18" charset="0"/>
              </a:rPr>
              <a:t>Прививаете ли вы своему ребенку семейные ценности: уважать старших, помогать младшим и слабым, соблюдать семейные традиции?</a:t>
            </a:r>
            <a:endParaRPr lang="ru-RU" sz="16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58166" y="-890014"/>
            <a:ext cx="6480721" cy="86380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632848" cy="3672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Спасибо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за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внимание!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39938" name="Picture 2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421394" y="-1053242"/>
            <a:ext cx="6480721" cy="89644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b="1" dirty="0" lang="ru-RU" smtClean="0" sz="2000">
                <a:latin charset="0" pitchFamily="18" typeface="Bookman Old Style"/>
              </a:rPr>
              <a:t>Сперва Аз да Буки, а там и науки</a:t>
            </a:r>
            <a:endParaRPr b="1" dirty="0" lang="ru-RU" sz="2000">
              <a:latin charset="0" pitchFamily="18" typeface="Bookman Old Style"/>
            </a:endParaRPr>
          </a:p>
        </p:txBody>
      </p:sp>
      <p:pic>
        <p:nvPicPr>
          <p:cNvPr descr="H:\слайды\5130.jpg" id="39939" name="Picture 3"/>
          <p:cNvPicPr>
            <a:picLocks noChangeArrowheads="1" noChangeAspect="1"/>
          </p:cNvPicPr>
          <p:nvPr/>
        </p:nvPicPr>
        <p:blipFill>
          <a:blip cstate="print" r:embed="rId3"/>
          <a:srcRect b="136" l="74" r="52" t="17"/>
          <a:stretch>
            <a:fillRect/>
          </a:stretch>
        </p:blipFill>
        <p:spPr bwMode="auto">
          <a:xfrm>
            <a:off x="3419872" y="476672"/>
            <a:ext cx="3240360" cy="2205245"/>
          </a:xfrm>
          <a:prstGeom prst="rect">
            <a:avLst/>
          </a:prstGeom>
          <a:noFill/>
        </p:spPr>
      </p:pic>
      <p:pic>
        <p:nvPicPr>
          <p:cNvPr descr="H:\слайды\IstUkr8-povni-13-pravos444.jpg" id="39940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6588224" y="3140968"/>
            <a:ext cx="2182819" cy="3317354"/>
          </a:xfrm>
          <a:prstGeom prst="rect">
            <a:avLst/>
          </a:prstGeom>
          <a:noFill/>
        </p:spPr>
      </p:pic>
      <p:pic>
        <p:nvPicPr>
          <p:cNvPr descr="H:\слайды\bukvar.jpg" id="39941" name="Picture 5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139952" y="3185959"/>
            <a:ext cx="2016224" cy="3200355"/>
          </a:xfrm>
          <a:prstGeom prst="rect">
            <a:avLst/>
          </a:prstGeom>
          <a:noFill/>
        </p:spPr>
      </p:pic>
      <p:pic>
        <p:nvPicPr>
          <p:cNvPr descr="H:\слайды\184.jpg" id="39942" name="Picture 6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1403648" y="3356992"/>
            <a:ext cx="2483971" cy="27599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67523" y="-899372"/>
            <a:ext cx="6536943" cy="8712968"/>
          </a:xfrm>
          <a:prstGeom prst="rect">
            <a:avLst/>
          </a:prstGeom>
          <a:noFill/>
        </p:spPr>
      </p:pic>
      <p:pic>
        <p:nvPicPr>
          <p:cNvPr id="40964" name="Picture 4" descr="H:\слайды\0005-005-Kto-khodil-uchits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6660232" cy="499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58531" y="-890380"/>
            <a:ext cx="6482919" cy="8640960"/>
          </a:xfrm>
          <a:prstGeom prst="rect">
            <a:avLst/>
          </a:prstGeom>
          <a:noFill/>
        </p:spPr>
      </p:pic>
      <p:pic>
        <p:nvPicPr>
          <p:cNvPr id="24579" name="Picture 3" descr="H:\слайды\0008-008-Kak-uchili-v-shkolakh-na-Ru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23553" name="Picture 1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58533" y="-890380"/>
            <a:ext cx="6482919" cy="8640960"/>
          </a:xfrm>
          <a:prstGeom prst="rect">
            <a:avLst/>
          </a:prstGeom>
          <a:noFill/>
        </p:spPr>
      </p:pic>
      <p:pic>
        <p:nvPicPr>
          <p:cNvPr descr="H:\слайды\0009-009-Zakrytye-dvorjansk21ie-uchebnye-zavedenija.jpg" id="23554" name="Picture 2"/>
          <p:cNvPicPr>
            <a:picLocks noChangeArrowheads="1" noChangeAspect="1"/>
          </p:cNvPicPr>
          <p:nvPr/>
        </p:nvPicPr>
        <p:blipFill>
          <a:blip cstate="print" r:embed="rId3"/>
          <a:srcRect l="158" r="370"/>
          <a:stretch>
            <a:fillRect/>
          </a:stretch>
        </p:blipFill>
        <p:spPr bwMode="auto">
          <a:xfrm>
            <a:off x="6156176" y="620688"/>
            <a:ext cx="21602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:\слайды\182.jpg" id="23555" name="Picture 3"/>
          <p:cNvPicPr>
            <a:picLocks noChangeArrowheads="1" noChangeAspect="1"/>
          </p:cNvPicPr>
          <p:nvPr/>
        </p:nvPicPr>
        <p:blipFill>
          <a:blip cstate="print" r:embed="rId4"/>
          <a:srcRect b="89" l="54" r="35"/>
          <a:stretch>
            <a:fillRect/>
          </a:stretch>
        </p:blipFill>
        <p:spPr bwMode="auto">
          <a:xfrm>
            <a:off x="1115616" y="548680"/>
            <a:ext cx="2592288" cy="278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:\слайды\6630133de144.jpg" id="23556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771800" y="3645024"/>
            <a:ext cx="3240360" cy="220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22529" name="Picture 1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76515" y="-908364"/>
            <a:ext cx="6590968" cy="8784976"/>
          </a:xfrm>
          <a:prstGeom prst="rect">
            <a:avLst/>
          </a:prstGeom>
          <a:noFill/>
        </p:spPr>
      </p:pic>
      <p:pic>
        <p:nvPicPr>
          <p:cNvPr descr="H:\слайды\361_html_m7aab4f7a.jpg" id="22530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932040" y="908720"/>
            <a:ext cx="3094200" cy="250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900igr.net/datas/literatura/Lev-Tolstoj/0030-030-Narodnaja-shkola.jpg" id="22532" name="Picture 4"/>
          <p:cNvPicPr>
            <a:picLocks noChangeArrowheads="1" noChangeAspect="1"/>
          </p:cNvPicPr>
          <p:nvPr/>
        </p:nvPicPr>
        <p:blipFill>
          <a:blip cstate="print" r:embed="rId4"/>
          <a:srcRect b="176" l="1" r="90" t="16"/>
          <a:stretch>
            <a:fillRect/>
          </a:stretch>
        </p:blipFill>
        <p:spPr bwMode="auto">
          <a:xfrm>
            <a:off x="1763688" y="3573016"/>
            <a:ext cx="48245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cdn2.all-art.org/literature/axmatova/image/xudozniki/vasnezov21.jpg" id="22534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971600" y="764704"/>
            <a:ext cx="3528392" cy="266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слайды\b48b4314b76a4f1bc78014dfb2c6c8d5_full.jpg" id="21505" name="Picture 1"/>
          <p:cNvPicPr>
            <a:picLocks noChangeArrowheads="1"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21547" y="-881388"/>
            <a:ext cx="6428895" cy="8568952"/>
          </a:xfrm>
          <a:prstGeom prst="rect">
            <a:avLst/>
          </a:prstGeom>
          <a:noFill/>
        </p:spPr>
      </p:pic>
      <p:pic>
        <p:nvPicPr>
          <p:cNvPr descr="H:\слайды\0009-009-Zakrytye-dvorjanskie-uchebnye-zavedenija.jpg" id="21506" name="Picture 2"/>
          <p:cNvPicPr>
            <a:picLocks noChangeArrowheads="1" noChangeAspect="1"/>
          </p:cNvPicPr>
          <p:nvPr/>
        </p:nvPicPr>
        <p:blipFill>
          <a:blip cstate="print" r:embed="rId3"/>
          <a:srcRect l="84"/>
          <a:stretch>
            <a:fillRect/>
          </a:stretch>
        </p:blipFill>
        <p:spPr bwMode="auto">
          <a:xfrm>
            <a:off x="1907704" y="1268760"/>
            <a:ext cx="5017773" cy="424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H:\слайды\b48b4314b76a4f1bc78014dfb2c6c8d5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0539" y="-890380"/>
            <a:ext cx="6482919" cy="8640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76470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Кадетские корпуса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9458" name="Picture 2" descr="H:\слайды\s3_1261971449_pusk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220635" cy="182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H:\слайды\web-save0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3642213" cy="2219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:\слайды\Batalion_2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941168"/>
            <a:ext cx="3672408" cy="152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 descr="H:\слайды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00808"/>
            <a:ext cx="408525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252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Муниципальное бюджетное дошкольное образовательное учреждение  «Детский сад № 1 комбинированного вида»</vt:lpstr>
      <vt:lpstr>Ирина  Григорьевна Бодачева   заместитель заведующей по  учебно-воспитательной работе</vt:lpstr>
      <vt:lpstr>Сперва Аз да Буки, а там и науки</vt:lpstr>
      <vt:lpstr>Слайд 4</vt:lpstr>
      <vt:lpstr>Слайд 5</vt:lpstr>
      <vt:lpstr>Слайд 6</vt:lpstr>
      <vt:lpstr>Слайд 7</vt:lpstr>
      <vt:lpstr>Слайд 8</vt:lpstr>
      <vt:lpstr>Кадетские корпуса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Знаете ли Вы свой город?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1 комбинированного вида»</dc:title>
  <cp:lastModifiedBy>Admin</cp:lastModifiedBy>
  <cp:revision>22</cp:revision>
  <dcterms:modified xsi:type="dcterms:W3CDTF">2013-04-23T19:17:15Z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5242073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